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notesSlides/notesSlide16.xml" ContentType="application/vnd.openxmlformats-officedocument.presentationml.notesSlide+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8.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0.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7" r:id="rId3"/>
    <p:sldId id="336" r:id="rId4"/>
    <p:sldId id="326" r:id="rId5"/>
    <p:sldId id="342" r:id="rId6"/>
    <p:sldId id="327" r:id="rId7"/>
    <p:sldId id="343" r:id="rId8"/>
    <p:sldId id="328" r:id="rId9"/>
    <p:sldId id="344" r:id="rId10"/>
    <p:sldId id="330" r:id="rId11"/>
    <p:sldId id="345" r:id="rId12"/>
    <p:sldId id="329" r:id="rId13"/>
    <p:sldId id="347" r:id="rId14"/>
    <p:sldId id="320" r:id="rId15"/>
    <p:sldId id="322" r:id="rId16"/>
    <p:sldId id="317" r:id="rId17"/>
    <p:sldId id="324" r:id="rId18"/>
    <p:sldId id="323" r:id="rId19"/>
    <p:sldId id="325" r:id="rId20"/>
    <p:sldId id="316" r:id="rId21"/>
    <p:sldId id="306" r:id="rId22"/>
    <p:sldId id="307" r:id="rId23"/>
    <p:sldId id="313" r:id="rId24"/>
    <p:sldId id="321" r:id="rId25"/>
  </p:sldIdLst>
  <p:sldSz cx="12188825"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9" autoAdjust="0"/>
    <p:restoredTop sz="86146" autoAdjust="0"/>
  </p:normalViewPr>
  <p:slideViewPr>
    <p:cSldViewPr>
      <p:cViewPr>
        <p:scale>
          <a:sx n="60" d="100"/>
          <a:sy n="60" d="100"/>
        </p:scale>
        <p:origin x="-744" y="-264"/>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outlineViewPr>
    <p:cViewPr>
      <p:scale>
        <a:sx n="33" d="100"/>
        <a:sy n="33" d="100"/>
      </p:scale>
      <p:origin x="0" y="342"/>
    </p:cViewPr>
  </p:outlineViewPr>
  <p:notesTextViewPr>
    <p:cViewPr>
      <p:scale>
        <a:sx n="1" d="1"/>
        <a:sy n="1" d="1"/>
      </p:scale>
      <p:origin x="0" y="0"/>
    </p:cViewPr>
  </p:notesTextViewPr>
  <p:sorterViewPr>
    <p:cViewPr>
      <p:scale>
        <a:sx n="70" d="100"/>
        <a:sy n="70" d="100"/>
      </p:scale>
      <p:origin x="0" y="1518"/>
    </p:cViewPr>
  </p:sorterViewPr>
  <p:notesViewPr>
    <p:cSldViewPr>
      <p:cViewPr>
        <p:scale>
          <a:sx n="40" d="100"/>
          <a:sy n="40" d="100"/>
        </p:scale>
        <p:origin x="-3102" y="-480"/>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A5A207F-0F91-42F2-96D0-049C6003623B}" type="datetimeFigureOut">
              <a:rPr lang="fr-FR"/>
              <a:t>10/05/2017</a:t>
            </a:fld>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9C567D4A-04CB-4EDF-8FB1-342A02FC8EC5}" type="slidenum">
              <a:rPr/>
              <a:t>‹N°›</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8CC13F5-F2B1-464B-BE8F-27ABFBD2FBDE}" type="datetimeFigureOut">
              <a:rPr lang="fr-FR"/>
              <a:t>10/05/2017</a:t>
            </a:fld>
            <a:endParaRPr/>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E61351F-DBB1-4664-ADA9-83BC7CB8848D}" type="slidenum">
              <a:rPr/>
              <a:t>‹N°›</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1</a:t>
            </a:fld>
            <a:endParaRPr lang="fr-CA"/>
          </a:p>
        </p:txBody>
      </p:sp>
    </p:spTree>
    <p:extLst>
      <p:ext uri="{BB962C8B-B14F-4D97-AF65-F5344CB8AC3E}">
        <p14:creationId xmlns:p14="http://schemas.microsoft.com/office/powerpoint/2010/main" val="14836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On parle ici</a:t>
            </a:r>
            <a:r>
              <a:rPr lang="fr-CA" baseline="0" dirty="0" smtClean="0"/>
              <a:t> de perception et d’apprentissage d’habileté sociale et gestion émotives</a:t>
            </a:r>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10</a:t>
            </a:fld>
            <a:endParaRPr lang="fr-CA" dirty="0"/>
          </a:p>
        </p:txBody>
      </p:sp>
    </p:spTree>
    <p:extLst>
      <p:ext uri="{BB962C8B-B14F-4D97-AF65-F5344CB8AC3E}">
        <p14:creationId xmlns:p14="http://schemas.microsoft.com/office/powerpoint/2010/main" val="379289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dernières années dans l’éducation,</a:t>
            </a:r>
            <a:r>
              <a:rPr lang="fr-CA" baseline="0" dirty="0" smtClean="0"/>
              <a:t> on nous demande que nos actions et nos interventions comportementales et pédagogiques proviennent de la recherche et qu’elles soient validées et probantes afin d’être efficace.</a:t>
            </a:r>
          </a:p>
          <a:p>
            <a:endParaRPr lang="fr-CA" baseline="0" dirty="0" smtClean="0"/>
          </a:p>
          <a:p>
            <a:r>
              <a:rPr lang="fr-CA" baseline="0" dirty="0" smtClean="0"/>
              <a:t>De plus en plus la recherche définisse que l’on doit enseigner les comportements attendus, et ce de façon explicite et que ces comportements soient reconnus et encouragés dans le quotidien.</a:t>
            </a:r>
          </a:p>
          <a:p>
            <a:endParaRPr lang="fr-CA" baseline="0" dirty="0" smtClean="0"/>
          </a:p>
          <a:p>
            <a:r>
              <a:rPr lang="fr-CA" baseline="0" dirty="0" smtClean="0"/>
              <a:t>Il est aussi reconnu que les conséquences formatives ou éducatives sont à privilégier afin de soutenir l’apparition et maintien des comportements attendus.</a:t>
            </a:r>
          </a:p>
          <a:p>
            <a:endParaRPr lang="fr-CA" baseline="0" dirty="0" smtClean="0"/>
          </a:p>
          <a:p>
            <a:r>
              <a:rPr lang="fr-CA" baseline="0" dirty="0" smtClean="0"/>
              <a:t>Il est aussi mis de l’avant que nos interventions et nos interactions doivent être teinté de la bienveillance afin que toutes nos actions faites en universelle, soit efficace.</a:t>
            </a:r>
            <a:endParaRPr lang="fr-CA" dirty="0"/>
          </a:p>
        </p:txBody>
      </p:sp>
      <p:sp>
        <p:nvSpPr>
          <p:cNvPr id="4" name="Espace réservé du numéro de diapositive 3"/>
          <p:cNvSpPr>
            <a:spLocks noGrp="1"/>
          </p:cNvSpPr>
          <p:nvPr>
            <p:ph type="sldNum" sz="quarter" idx="10"/>
          </p:nvPr>
        </p:nvSpPr>
        <p:spPr/>
        <p:txBody>
          <a:bodyPr/>
          <a:lstStyle/>
          <a:p>
            <a:fld id="{0AB32763-6EC9-4D88-A2B4-074541EB7C83}" type="slidenum">
              <a:rPr lang="fr-CA" smtClean="0"/>
              <a:t>11</a:t>
            </a:fld>
            <a:endParaRPr lang="fr-CA" dirty="0"/>
          </a:p>
        </p:txBody>
      </p:sp>
    </p:spTree>
    <p:extLst>
      <p:ext uri="{BB962C8B-B14F-4D97-AF65-F5344CB8AC3E}">
        <p14:creationId xmlns:p14="http://schemas.microsoft.com/office/powerpoint/2010/main" val="254372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a:xfrm>
            <a:off x="396875" y="693738"/>
            <a:ext cx="6157913" cy="3463925"/>
          </a:xfrm>
          <a:ln/>
        </p:spPr>
      </p:sp>
      <p:sp>
        <p:nvSpPr>
          <p:cNvPr id="166915" name="Rectangle 3"/>
          <p:cNvSpPr>
            <a:spLocks noGrp="1"/>
          </p:cNvSpPr>
          <p:nvPr>
            <p:ph type="body" idx="1"/>
          </p:nvPr>
        </p:nvSpPr>
        <p:spPr>
          <a:xfrm>
            <a:off x="926074" y="4385915"/>
            <a:ext cx="5097929" cy="41568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fr-FR" dirty="0" smtClean="0"/>
              <a:t>Le modèle RÀI,</a:t>
            </a:r>
            <a:r>
              <a:rPr lang="en-CA" altLang="fr-FR" baseline="0" dirty="0" smtClean="0"/>
              <a:t> permet de structurer nos interventions et de façon </a:t>
            </a:r>
            <a:r>
              <a:rPr lang="en-CA" altLang="fr-FR" baseline="0" dirty="0" err="1" smtClean="0"/>
              <a:t>graduée</a:t>
            </a:r>
            <a:r>
              <a:rPr lang="en-CA" altLang="fr-FR" baseline="0" dirty="0" smtClean="0"/>
              <a:t> </a:t>
            </a:r>
          </a:p>
          <a:p>
            <a:pPr eaLnBrk="1" hangingPunct="1"/>
            <a:endParaRPr lang="en-CA" altLang="fr-FR" baseline="0" dirty="0" smtClean="0"/>
          </a:p>
          <a:p>
            <a:pPr eaLnBrk="1" hangingPunct="1"/>
            <a:endParaRPr lang="en-CA" alt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Je</a:t>
            </a:r>
            <a:r>
              <a:rPr lang="fr-CA" baseline="0" dirty="0" smtClean="0"/>
              <a:t> crois que la bienveillance est associée à des mots, plus ces mots sont entendus dans nos milieux plus nous oblige à prendre une posture de bienveillance.</a:t>
            </a:r>
          </a:p>
          <a:p>
            <a:endParaRPr lang="fr-CA" baseline="0" dirty="0" smtClean="0"/>
          </a:p>
          <a:p>
            <a:r>
              <a:rPr lang="fr-CA" baseline="0" dirty="0" smtClean="0"/>
              <a:t>Ex.: si dans mon local de retrait je veux apaiser un jeune, ma posture professionnelle m’amène dans un autre type d’intervention auprès de l’élève. Si lors de plan d’intervention on parle de plan de soutien ou d’accompagnement afin de soutenir la vie scolaire de l’élève on est plus près du besoin de l’élève que la gestion des comportements simplement.</a:t>
            </a:r>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13</a:t>
            </a:fld>
            <a:endParaRPr lang="fr-CA"/>
          </a:p>
        </p:txBody>
      </p:sp>
    </p:spTree>
    <p:extLst>
      <p:ext uri="{BB962C8B-B14F-4D97-AF65-F5344CB8AC3E}">
        <p14:creationId xmlns:p14="http://schemas.microsoft.com/office/powerpoint/2010/main" val="120870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Une définition de la bienveillance</a:t>
            </a:r>
          </a:p>
          <a:p>
            <a:endParaRPr lang="fr-CA" dirty="0" smtClean="0"/>
          </a:p>
          <a:p>
            <a:r>
              <a:rPr lang="fr-CA" dirty="0" smtClean="0"/>
              <a:t>Mais naturellement, la bienveillance est composée de deux mots « bien » et « veille » veillez</a:t>
            </a:r>
            <a:r>
              <a:rPr lang="fr-CA" baseline="0" dirty="0" smtClean="0"/>
              <a:t> au bien-être de l’autre</a:t>
            </a:r>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14</a:t>
            </a:fld>
            <a:endParaRPr lang="fr-CA"/>
          </a:p>
        </p:txBody>
      </p:sp>
    </p:spTree>
    <p:extLst>
      <p:ext uri="{BB962C8B-B14F-4D97-AF65-F5344CB8AC3E}">
        <p14:creationId xmlns:p14="http://schemas.microsoft.com/office/powerpoint/2010/main" val="2216309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CA" dirty="0"/>
              <a:t>Ici, </a:t>
            </a:r>
            <a:r>
              <a:rPr lang="fr-CA" b="1" dirty="0"/>
              <a:t>l’attitude exigeante </a:t>
            </a:r>
            <a:r>
              <a:rPr lang="fr-CA" dirty="0"/>
              <a:t>n’est pas à confondre avec une attitude intransigeante, rigide.</a:t>
            </a:r>
          </a:p>
          <a:p>
            <a:pPr fontAlgn="base"/>
            <a:r>
              <a:rPr lang="fr-CA" dirty="0"/>
              <a:t>C’est plus que de formuler des règles et des routines claires.</a:t>
            </a:r>
          </a:p>
          <a:p>
            <a:pPr fontAlgn="base"/>
            <a:r>
              <a:rPr lang="fr-CA" dirty="0"/>
              <a:t>D’avoir un système prévisible pour les écarts de conduite.</a:t>
            </a:r>
          </a:p>
          <a:p>
            <a:pPr fontAlgn="base"/>
            <a:r>
              <a:rPr lang="fr-CA" b="1" dirty="0"/>
              <a:t>L’exigence est plutôt est le fait de croire que </a:t>
            </a:r>
            <a:r>
              <a:rPr lang="fr-CA" b="1" i="1" dirty="0"/>
              <a:t>tous</a:t>
            </a:r>
            <a:r>
              <a:rPr lang="fr-CA" b="1" dirty="0"/>
              <a:t> les enfants sont capables de beaucoup, qu’ils ont des ressources extraordinaires en eux, qu’ils peuvent accomplir de grandes choses</a:t>
            </a:r>
            <a:r>
              <a:rPr lang="fr-CA" dirty="0"/>
              <a:t>, qu’on ne va pas les laisser tomber, qu’on leur proposera des situations dans lesquelles ils apprendront et des défis à leur hauteur, qu’on mettra l’accent sur le travail et les efforts (plutôt que l’intelligence et les résultats).</a:t>
            </a:r>
          </a:p>
          <a:p>
            <a:endParaRPr lang="fr-CA" dirty="0" smtClean="0"/>
          </a:p>
          <a:p>
            <a:pPr fontAlgn="base"/>
            <a:r>
              <a:rPr lang="fr-CA" dirty="0"/>
              <a:t>Une </a:t>
            </a:r>
            <a:r>
              <a:rPr lang="fr-CA" b="1" dirty="0"/>
              <a:t>attitude encourageante </a:t>
            </a:r>
            <a:r>
              <a:rPr lang="fr-CA" dirty="0"/>
              <a:t>est chaleureuse, accueillante, inconditionnelle, positive, compréhensive. Elle consiste à croire dans les capacités de l’enfant et à lui apporter une aide utile (ni trop en faisant à sa place ou en proposant des choses trop faciles ni trop peu en le laissant se débattre seul ou en proposant des défis trop loin de sa zone proximale de développement).</a:t>
            </a:r>
          </a:p>
          <a:p>
            <a:pPr fontAlgn="base"/>
            <a:endParaRPr lang="fr-CA" dirty="0"/>
          </a:p>
          <a:p>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15</a:t>
            </a:fld>
            <a:endParaRPr lang="fr-CA" dirty="0"/>
          </a:p>
        </p:txBody>
      </p:sp>
    </p:spTree>
    <p:extLst>
      <p:ext uri="{BB962C8B-B14F-4D97-AF65-F5344CB8AC3E}">
        <p14:creationId xmlns:p14="http://schemas.microsoft.com/office/powerpoint/2010/main" val="2237568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Voici une étude qui fait ressortir les qualités qui ressort chez les enseignants qui sont bienveillants à travers le monde</a:t>
            </a:r>
          </a:p>
          <a:p>
            <a:endParaRPr lang="fr-CA" dirty="0" smtClean="0"/>
          </a:p>
          <a:p>
            <a:r>
              <a:rPr lang="fr-CA" dirty="0" smtClean="0"/>
              <a:t>Ils se soucient</a:t>
            </a:r>
            <a:r>
              <a:rPr lang="fr-CA" baseline="0" dirty="0" smtClean="0"/>
              <a:t> de chacun de leur élèves: </a:t>
            </a:r>
            <a:r>
              <a:rPr lang="fr-CA" b="1" baseline="0" dirty="0" smtClean="0"/>
              <a:t>ils</a:t>
            </a:r>
            <a:r>
              <a:rPr lang="fr-CA" baseline="0" dirty="0" smtClean="0"/>
              <a:t> </a:t>
            </a:r>
            <a:r>
              <a:rPr lang="fr-CA" b="1" baseline="0" dirty="0" smtClean="0"/>
              <a:t>veillent sur eux</a:t>
            </a:r>
          </a:p>
          <a:p>
            <a:r>
              <a:rPr lang="fr-CA" b="0" baseline="0" dirty="0" smtClean="0"/>
              <a:t>Ils croient en l’amélioration de tout les enfants: </a:t>
            </a:r>
            <a:r>
              <a:rPr lang="fr-CA" b="1" baseline="0" dirty="0" smtClean="0"/>
              <a:t>Ils sont une attitude exigeante</a:t>
            </a:r>
          </a:p>
          <a:p>
            <a:pPr defTabSz="924916">
              <a:defRPr/>
            </a:pPr>
            <a:r>
              <a:rPr lang="fr-CA" dirty="0"/>
              <a:t>ils ont de fortes attentes pour l’ensemble des enfants, pas seulement ceux qui réussissent déjà: </a:t>
            </a:r>
            <a:r>
              <a:rPr lang="fr-CA" b="1" baseline="0" dirty="0" smtClean="0"/>
              <a:t>Ils sont une attitude exigeante</a:t>
            </a:r>
          </a:p>
          <a:p>
            <a:pPr defTabSz="924916">
              <a:defRPr/>
            </a:pPr>
            <a:r>
              <a:rPr lang="fr-CA" dirty="0"/>
              <a:t>ils mettent en place un climat positif et bienveillant personnel profond envers chaque enfant: </a:t>
            </a:r>
            <a:r>
              <a:rPr lang="fr-CA" b="1" baseline="0" dirty="0" smtClean="0"/>
              <a:t>Ils sont une attitude exigeante et encourageante</a:t>
            </a:r>
            <a:endParaRPr lang="fr-CA" dirty="0"/>
          </a:p>
          <a:p>
            <a:pPr defTabSz="924916">
              <a:defRPr/>
            </a:pPr>
            <a:r>
              <a:rPr lang="fr-CA" dirty="0"/>
              <a:t>ils apprennent aux élèves </a:t>
            </a:r>
            <a:r>
              <a:rPr lang="fr-CA" i="1" dirty="0"/>
              <a:t>comment </a:t>
            </a:r>
            <a:r>
              <a:rPr lang="fr-CA" dirty="0"/>
              <a:t>atteindre des attentes élevées: </a:t>
            </a:r>
            <a:r>
              <a:rPr lang="fr-CA" b="1" baseline="0" dirty="0" smtClean="0"/>
              <a:t>Ils sont une attitude exigeante</a:t>
            </a:r>
          </a:p>
          <a:p>
            <a:pPr defTabSz="924916">
              <a:defRPr/>
            </a:pPr>
            <a:r>
              <a:rPr lang="fr-CA" dirty="0"/>
              <a:t>ils apprennent aux enfants à aimer apprendre et à réfléchir par eux-mêmes: </a:t>
            </a:r>
            <a:r>
              <a:rPr lang="fr-CA" b="1" baseline="0" dirty="0" smtClean="0"/>
              <a:t>Ils sont une attitude encourageante</a:t>
            </a:r>
          </a:p>
          <a:p>
            <a:pPr defTabSz="924916">
              <a:defRPr/>
            </a:pPr>
            <a:r>
              <a:rPr lang="fr-CA" dirty="0"/>
              <a:t>ils sont clairs sur les manières d’atteindre un objectif : il n’y a pas de raccourci ni de magie: </a:t>
            </a:r>
            <a:r>
              <a:rPr lang="fr-CA" b="1" baseline="0" dirty="0" smtClean="0"/>
              <a:t>Ils sont une attitude exigeante</a:t>
            </a:r>
          </a:p>
          <a:p>
            <a:pPr fontAlgn="base"/>
            <a:r>
              <a:rPr lang="fr-CA" dirty="0"/>
              <a:t>ils disent la vérité aux enfants (où ils en sont, ce qu’ils savent déjà faire et pas encore faire, ce qui est acquis et non encore acquis) en leur donnant toujours des outils pour réduire l’écart avec l’attente (fournir de nouvelles stratégies d’apprentissage plus adaptées et efficaces)</a:t>
            </a:r>
          </a:p>
          <a:p>
            <a:pPr fontAlgn="base"/>
            <a:r>
              <a:rPr lang="fr-CA" dirty="0"/>
              <a:t>ils donnent des feedbacks sur les processus utilisés par les enfants: </a:t>
            </a:r>
            <a:r>
              <a:rPr lang="fr-CA" b="1" baseline="0" dirty="0" smtClean="0"/>
              <a:t>Ils sont une attitude exigeante et encourageante</a:t>
            </a:r>
          </a:p>
          <a:p>
            <a:pPr fontAlgn="base"/>
            <a:endParaRPr lang="fr-CA" b="1" dirty="0"/>
          </a:p>
          <a:p>
            <a:pPr fontAlgn="base"/>
            <a:endParaRPr lang="fr-CA" dirty="0"/>
          </a:p>
          <a:p>
            <a:pPr defTabSz="924916">
              <a:defRPr/>
            </a:pPr>
            <a:endParaRPr lang="fr-CA" dirty="0"/>
          </a:p>
          <a:p>
            <a:pPr defTabSz="924916">
              <a:defRPr/>
            </a:pPr>
            <a:endParaRPr lang="fr-CA" dirty="0"/>
          </a:p>
          <a:p>
            <a:pPr defTabSz="924916">
              <a:defRPr/>
            </a:pPr>
            <a:endParaRPr lang="fr-CA" dirty="0"/>
          </a:p>
          <a:p>
            <a:pPr defTabSz="924916">
              <a:defRPr/>
            </a:pPr>
            <a:endParaRPr lang="fr-CA" dirty="0"/>
          </a:p>
          <a:p>
            <a:pPr defTabSz="924916">
              <a:defRPr/>
            </a:pPr>
            <a:endParaRPr lang="fr-CA" dirty="0"/>
          </a:p>
          <a:p>
            <a:pPr defTabSz="924916">
              <a:defRPr/>
            </a:pPr>
            <a:endParaRPr lang="fr-CA" dirty="0"/>
          </a:p>
          <a:p>
            <a:endParaRPr lang="fr-CA" b="1" baseline="0" dirty="0" smtClean="0"/>
          </a:p>
          <a:p>
            <a:endParaRPr lang="fr-CA" b="1"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16</a:t>
            </a:fld>
            <a:endParaRPr lang="fr-CA"/>
          </a:p>
        </p:txBody>
      </p:sp>
    </p:spTree>
    <p:extLst>
      <p:ext uri="{BB962C8B-B14F-4D97-AF65-F5344CB8AC3E}">
        <p14:creationId xmlns:p14="http://schemas.microsoft.com/office/powerpoint/2010/main" val="2682502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17</a:t>
            </a:fld>
            <a:endParaRPr lang="fr-CA"/>
          </a:p>
        </p:txBody>
      </p:sp>
    </p:spTree>
    <p:extLst>
      <p:ext uri="{BB962C8B-B14F-4D97-AF65-F5344CB8AC3E}">
        <p14:creationId xmlns:p14="http://schemas.microsoft.com/office/powerpoint/2010/main" val="1186958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Inspiré du modèle du cercle de sécurité de Copper, Hoffman, Marvin et Powell</a:t>
            </a:r>
            <a:r>
              <a:rPr lang="fr-CA" baseline="0" dirty="0" smtClean="0"/>
              <a:t> et adapté afin de bien comprendre le concept de bienveillance. </a:t>
            </a:r>
          </a:p>
          <a:p>
            <a:endParaRPr lang="fr-CA" baseline="0" dirty="0" smtClean="0"/>
          </a:p>
          <a:p>
            <a:r>
              <a:rPr lang="fr-CA" baseline="0" dirty="0" smtClean="0"/>
              <a:t>Premièrement, dans le cercle de la bienveillance il y a un principe de circularité et le point de départ est l’adulte, la bienveillance commence par un accueil de l’élève, mais pas seulement dire bonjour! Le matin, plus en tout temps de la journée.</a:t>
            </a:r>
          </a:p>
          <a:p>
            <a:endParaRPr lang="fr-CA" baseline="0" dirty="0" smtClean="0"/>
          </a:p>
          <a:p>
            <a:r>
              <a:rPr lang="fr-CA" baseline="0" dirty="0" smtClean="0"/>
              <a:t>Une des actions principales de la bienveillance est l’apaisement que l’on doit donner aux élèves qui viennent vers nous, car ils se sentent en détresse pour toute sorte de raison. Donc pour bien apaiser, il important de connaître les éléments, les gestes, les activités, pour chacun de nos élèves,  qui les apaisent.</a:t>
            </a:r>
          </a:p>
          <a:p>
            <a:endParaRPr lang="fr-CA" baseline="0" dirty="0" smtClean="0"/>
          </a:p>
          <a:p>
            <a:r>
              <a:rPr lang="fr-CA" baseline="0" dirty="0" smtClean="0"/>
              <a:t>Il faut donner , aux élèves, ce sentiment que l’on s’occupe de lui, que l’on va s’assurer qu’il va passer une belle journée à l’école, et que je vais m’occuper de lui quand il fera des mauvais choix.</a:t>
            </a:r>
          </a:p>
          <a:p>
            <a:endParaRPr lang="fr-CA" baseline="0" dirty="0" smtClean="0"/>
          </a:p>
          <a:p>
            <a:r>
              <a:rPr lang="fr-CA" baseline="0" dirty="0" smtClean="0"/>
              <a:t>Lorsque les ingrédients de la bienveillance sont présents, l’élève est en sécurité et prêt à retourner à ses apprentissages, reprendre sont exploration. Pendant cette phase l’élève s’assure que l’on veille sur moi, que les adultes sont présents pour moi.</a:t>
            </a:r>
          </a:p>
          <a:p>
            <a:endParaRPr lang="fr-CA" baseline="0" dirty="0" smtClean="0"/>
          </a:p>
          <a:p>
            <a:r>
              <a:rPr lang="fr-CA" baseline="0" dirty="0" smtClean="0"/>
              <a:t>Si pendant la phase d’apprentissage, un signe de détresse se produit, un conflit, une inquiétude, etc. le réflexe premier de l’élève sera de retourner vers l’adulte donneur de soin, afin d’être apaisé de nouveau et de retourner faire ses apprentissages.</a:t>
            </a:r>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18</a:t>
            </a:fld>
            <a:endParaRPr lang="fr-CA"/>
          </a:p>
        </p:txBody>
      </p:sp>
    </p:spTree>
    <p:extLst>
      <p:ext uri="{BB962C8B-B14F-4D97-AF65-F5344CB8AC3E}">
        <p14:creationId xmlns:p14="http://schemas.microsoft.com/office/powerpoint/2010/main" val="1392342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a:p>
            <a:r>
              <a:rPr lang="fr-CA" dirty="0" smtClean="0"/>
              <a:t>Par contre, lorsque l’inverse est présent, que l’on s’adresse seulement aux comportements sans connaitre les raisons du comportement.</a:t>
            </a:r>
            <a:r>
              <a:rPr lang="fr-CA" baseline="0" dirty="0" smtClean="0"/>
              <a:t> Quand je me base sur les faits seulement sans avoir le point de vue de l’autre. Que je suis rigide et non négociable, je ne laisse pas de place aux explications. Je crée des sentiments d’insécurité chez le jeune, qui est très peu outillé pour affronter l’exploration et les apprentissages et lors de sentiments de détresses je ne suis pas porter à retourner vers l’adulte, sois que je vais faire des comportements d’évitements ou je vais faire de fortes réactions envers les adultes qui tentent de l’approcher.</a:t>
            </a:r>
          </a:p>
          <a:p>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19</a:t>
            </a:fld>
            <a:endParaRPr lang="fr-CA"/>
          </a:p>
        </p:txBody>
      </p:sp>
    </p:spTree>
    <p:extLst>
      <p:ext uri="{BB962C8B-B14F-4D97-AF65-F5344CB8AC3E}">
        <p14:creationId xmlns:p14="http://schemas.microsoft.com/office/powerpoint/2010/main" val="139234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Un</a:t>
            </a:r>
            <a:r>
              <a:rPr lang="fr-CA" baseline="0" dirty="0" smtClean="0"/>
              <a:t> des éléments que j’ai souvent rencontrés dans mon expérience en éducation, c’est l’utilisation de mots, mais qui ne sont pas nécessairement bien défini afin d’avoir une compréhension commune du concept.</a:t>
            </a:r>
          </a:p>
          <a:p>
            <a:r>
              <a:rPr lang="fr-CA" baseline="0" dirty="0" smtClean="0"/>
              <a:t>Ex. « la gestion de classe » très longtemps entre les intervenants scolaires on parlait de bonne gestion de classe sans avoir  nécessairement la même définition, pour un certain un bon contrôle sur ses groupes, pour d’autre les enfants aiment leur prof., etc. Jusqu’à ce que l’on commence à bien le définir les diverses composantes de la gestion de classe.</a:t>
            </a:r>
          </a:p>
          <a:p>
            <a:endParaRPr lang="fr-CA" baseline="0" dirty="0" smtClean="0"/>
          </a:p>
          <a:p>
            <a:r>
              <a:rPr lang="fr-CA" baseline="0" dirty="0" smtClean="0"/>
              <a:t>Il en a de même pour la bienveillance, c’est un mot qui est maintenant plus employé, que l’on entend dans nos écoles. Mais en avons-nous tous la même définition lorsque l’on parle de bienveillance.</a:t>
            </a:r>
          </a:p>
          <a:p>
            <a:endParaRPr lang="fr-CA" baseline="0" dirty="0" smtClean="0"/>
          </a:p>
          <a:p>
            <a:r>
              <a:rPr lang="fr-CA" baseline="0" dirty="0" smtClean="0"/>
              <a:t>C’est dans cette perspective que j’ai tenté de trouver des modèles théoriques afin de soutenir mes milieux à adopter une vision commune du concept de la bienveillance.</a:t>
            </a:r>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2</a:t>
            </a:fld>
            <a:endParaRPr lang="fr-CA" dirty="0"/>
          </a:p>
        </p:txBody>
      </p:sp>
    </p:spTree>
    <p:extLst>
      <p:ext uri="{BB962C8B-B14F-4D97-AF65-F5344CB8AC3E}">
        <p14:creationId xmlns:p14="http://schemas.microsoft.com/office/powerpoint/2010/main" val="248964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lgn="l" defTabSz="934442" eaLnBrk="0" hangingPunct="0">
              <a:spcBef>
                <a:spcPct val="30000"/>
              </a:spcBef>
              <a:defRPr sz="1200">
                <a:solidFill>
                  <a:schemeClr val="tx1"/>
                </a:solidFill>
                <a:latin typeface="Arial" charset="0"/>
              </a:defRPr>
            </a:lvl1pPr>
            <a:lvl2pPr marL="742476" indent="-285568" algn="l" defTabSz="934442" eaLnBrk="0" hangingPunct="0">
              <a:spcBef>
                <a:spcPct val="30000"/>
              </a:spcBef>
              <a:defRPr sz="1200">
                <a:solidFill>
                  <a:schemeClr val="tx1"/>
                </a:solidFill>
                <a:latin typeface="Arial" charset="0"/>
              </a:defRPr>
            </a:lvl2pPr>
            <a:lvl3pPr marL="1142271" indent="-228454" algn="l" defTabSz="934442" eaLnBrk="0" hangingPunct="0">
              <a:spcBef>
                <a:spcPct val="30000"/>
              </a:spcBef>
              <a:defRPr sz="1200">
                <a:solidFill>
                  <a:schemeClr val="tx1"/>
                </a:solidFill>
                <a:latin typeface="Arial" charset="0"/>
              </a:defRPr>
            </a:lvl3pPr>
            <a:lvl4pPr marL="1599179" indent="-228454" algn="l" defTabSz="934442" eaLnBrk="0" hangingPunct="0">
              <a:spcBef>
                <a:spcPct val="30000"/>
              </a:spcBef>
              <a:defRPr sz="1200">
                <a:solidFill>
                  <a:schemeClr val="tx1"/>
                </a:solidFill>
                <a:latin typeface="Arial" charset="0"/>
              </a:defRPr>
            </a:lvl4pPr>
            <a:lvl5pPr marL="2056087" indent="-228454" algn="l" defTabSz="934442" eaLnBrk="0" hangingPunct="0">
              <a:spcBef>
                <a:spcPct val="30000"/>
              </a:spcBef>
              <a:defRPr sz="1200">
                <a:solidFill>
                  <a:schemeClr val="tx1"/>
                </a:solidFill>
                <a:latin typeface="Arial" charset="0"/>
              </a:defRPr>
            </a:lvl5pPr>
            <a:lvl6pPr marL="2512996" indent="-228454" defTabSz="934442" eaLnBrk="0" fontAlgn="base" hangingPunct="0">
              <a:spcBef>
                <a:spcPct val="30000"/>
              </a:spcBef>
              <a:spcAft>
                <a:spcPct val="0"/>
              </a:spcAft>
              <a:defRPr sz="1200">
                <a:solidFill>
                  <a:schemeClr val="tx1"/>
                </a:solidFill>
                <a:latin typeface="Arial" charset="0"/>
              </a:defRPr>
            </a:lvl6pPr>
            <a:lvl7pPr marL="2969904" indent="-228454" defTabSz="934442" eaLnBrk="0" fontAlgn="base" hangingPunct="0">
              <a:spcBef>
                <a:spcPct val="30000"/>
              </a:spcBef>
              <a:spcAft>
                <a:spcPct val="0"/>
              </a:spcAft>
              <a:defRPr sz="1200">
                <a:solidFill>
                  <a:schemeClr val="tx1"/>
                </a:solidFill>
                <a:latin typeface="Arial" charset="0"/>
              </a:defRPr>
            </a:lvl7pPr>
            <a:lvl8pPr marL="3426812" indent="-228454" defTabSz="934442" eaLnBrk="0" fontAlgn="base" hangingPunct="0">
              <a:spcBef>
                <a:spcPct val="30000"/>
              </a:spcBef>
              <a:spcAft>
                <a:spcPct val="0"/>
              </a:spcAft>
              <a:defRPr sz="1200">
                <a:solidFill>
                  <a:schemeClr val="tx1"/>
                </a:solidFill>
                <a:latin typeface="Arial" charset="0"/>
              </a:defRPr>
            </a:lvl8pPr>
            <a:lvl9pPr marL="3883721" indent="-228454" defTabSz="934442"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25669A5-8206-477A-AC12-064F8F5B286F}" type="slidenum">
              <a:rPr lang="fr-CA" altLang="fr-FR" smtClean="0"/>
              <a:pPr algn="r" eaLnBrk="1" hangingPunct="1">
                <a:spcBef>
                  <a:spcPct val="0"/>
                </a:spcBef>
              </a:pPr>
              <a:t>20</a:t>
            </a:fld>
            <a:endParaRPr lang="fr-CA" altLang="fr-FR" smtClean="0"/>
          </a:p>
        </p:txBody>
      </p:sp>
      <p:sp>
        <p:nvSpPr>
          <p:cNvPr id="40963" name="Rectangle 2"/>
          <p:cNvSpPr>
            <a:spLocks noGrp="1" noRot="1" noChangeAspect="1" noChangeArrowheads="1" noTextEdit="1"/>
          </p:cNvSpPr>
          <p:nvPr>
            <p:ph type="sldImg"/>
          </p:nvPr>
        </p:nvSpPr>
        <p:spPr>
          <a:xfrm>
            <a:off x="-1508125" y="195263"/>
            <a:ext cx="6157913" cy="3463925"/>
          </a:xfrm>
          <a:ln/>
        </p:spPr>
      </p:sp>
      <p:sp>
        <p:nvSpPr>
          <p:cNvPr id="40964" name="Rectangle 3"/>
          <p:cNvSpPr>
            <a:spLocks noGrp="1" noChangeArrowheads="1"/>
          </p:cNvSpPr>
          <p:nvPr>
            <p:ph type="body" idx="1"/>
          </p:nvPr>
        </p:nvSpPr>
        <p:spPr>
          <a:xfrm>
            <a:off x="130086" y="3868331"/>
            <a:ext cx="6548712" cy="4604550"/>
          </a:xfrm>
          <a:noFill/>
        </p:spPr>
        <p:txBody>
          <a:bodyPr/>
          <a:lstStyle/>
          <a:p>
            <a:pPr eaLnBrk="1" hangingPunct="1">
              <a:spcAft>
                <a:spcPct val="30000"/>
              </a:spcAft>
            </a:pPr>
            <a:r>
              <a:rPr lang="en-US" altLang="fr-FR" dirty="0" smtClean="0"/>
              <a:t>Lorsque</a:t>
            </a:r>
            <a:r>
              <a:rPr lang="en-US" altLang="fr-FR" baseline="0" dirty="0" smtClean="0"/>
              <a:t> </a:t>
            </a:r>
            <a:r>
              <a:rPr lang="en-US" altLang="fr-FR" baseline="0" dirty="0" err="1" smtClean="0"/>
              <a:t>l’on</a:t>
            </a:r>
            <a:r>
              <a:rPr lang="en-US" altLang="fr-FR" baseline="0" dirty="0" smtClean="0"/>
              <a:t> </a:t>
            </a:r>
            <a:r>
              <a:rPr lang="en-US" altLang="fr-FR" baseline="0" dirty="0" err="1" smtClean="0"/>
              <a:t>parle</a:t>
            </a:r>
            <a:r>
              <a:rPr lang="en-US" altLang="fr-FR" baseline="0" dirty="0" smtClean="0"/>
              <a:t> de </a:t>
            </a:r>
            <a:r>
              <a:rPr lang="en-US" altLang="fr-FR" baseline="0" dirty="0" err="1" smtClean="0"/>
              <a:t>bienveillance</a:t>
            </a:r>
            <a:r>
              <a:rPr lang="en-US" altLang="fr-FR" baseline="0" dirty="0" smtClean="0"/>
              <a:t>, </a:t>
            </a:r>
            <a:r>
              <a:rPr lang="en-US" altLang="fr-FR" baseline="0" dirty="0" err="1" smtClean="0"/>
              <a:t>deux</a:t>
            </a:r>
            <a:r>
              <a:rPr lang="en-US" altLang="fr-FR" baseline="0" dirty="0" smtClean="0"/>
              <a:t> </a:t>
            </a:r>
            <a:r>
              <a:rPr lang="en-US" altLang="fr-FR" baseline="0" dirty="0" err="1" smtClean="0"/>
              <a:t>manières</a:t>
            </a:r>
            <a:r>
              <a:rPr lang="en-US" altLang="fr-FR" baseline="0" dirty="0" smtClean="0"/>
              <a:t> de </a:t>
            </a:r>
            <a:r>
              <a:rPr lang="en-US" altLang="fr-FR" baseline="0" dirty="0" err="1" smtClean="0"/>
              <a:t>percevoir</a:t>
            </a:r>
            <a:r>
              <a:rPr lang="en-US" altLang="fr-FR" baseline="0" dirty="0" smtClean="0"/>
              <a:t> une situation </a:t>
            </a:r>
            <a:r>
              <a:rPr lang="en-US" altLang="fr-FR" baseline="0" dirty="0" err="1" smtClean="0"/>
              <a:t>s’offre</a:t>
            </a:r>
            <a:r>
              <a:rPr lang="en-US" altLang="fr-FR" baseline="0" dirty="0" smtClean="0"/>
              <a:t> à nous.</a:t>
            </a:r>
          </a:p>
          <a:p>
            <a:pPr eaLnBrk="1" hangingPunct="1">
              <a:spcAft>
                <a:spcPct val="30000"/>
              </a:spcAft>
            </a:pPr>
            <a:endParaRPr lang="en-US" altLang="fr-FR" baseline="0" dirty="0" smtClean="0"/>
          </a:p>
          <a:p>
            <a:pPr eaLnBrk="1" hangingPunct="1">
              <a:spcAft>
                <a:spcPct val="30000"/>
              </a:spcAft>
            </a:pPr>
            <a:r>
              <a:rPr lang="en-US" altLang="fr-FR" baseline="0" dirty="0" err="1" smtClean="0"/>
              <a:t>Lorsqu’on</a:t>
            </a:r>
            <a:r>
              <a:rPr lang="en-US" altLang="fr-FR" baseline="0" dirty="0" smtClean="0"/>
              <a:t> </a:t>
            </a:r>
            <a:r>
              <a:rPr lang="en-US" altLang="fr-FR" baseline="0" dirty="0" err="1" smtClean="0"/>
              <a:t>s’adresse</a:t>
            </a:r>
            <a:r>
              <a:rPr lang="en-US" altLang="fr-FR" baseline="0" dirty="0" smtClean="0"/>
              <a:t> aux </a:t>
            </a:r>
            <a:r>
              <a:rPr lang="en-US" altLang="fr-FR" baseline="0" dirty="0" err="1" smtClean="0"/>
              <a:t>comportements</a:t>
            </a:r>
            <a:r>
              <a:rPr lang="en-US" altLang="fr-FR" baseline="0" dirty="0" smtClean="0"/>
              <a:t>, </a:t>
            </a:r>
            <a:r>
              <a:rPr lang="en-US" altLang="fr-FR" baseline="0" dirty="0" err="1" smtClean="0"/>
              <a:t>automatiquement</a:t>
            </a:r>
            <a:r>
              <a:rPr lang="en-US" altLang="fr-FR" baseline="0" dirty="0" smtClean="0"/>
              <a:t> nos pensées sont </a:t>
            </a:r>
            <a:r>
              <a:rPr lang="en-US" altLang="fr-FR" baseline="0" dirty="0" err="1" smtClean="0"/>
              <a:t>orientées</a:t>
            </a:r>
            <a:r>
              <a:rPr lang="en-US" altLang="fr-FR" baseline="0" dirty="0" smtClean="0"/>
              <a:t> </a:t>
            </a:r>
            <a:r>
              <a:rPr lang="en-US" altLang="fr-FR" baseline="0" dirty="0" err="1" smtClean="0"/>
              <a:t>vers</a:t>
            </a:r>
            <a:r>
              <a:rPr lang="en-US" altLang="fr-FR" baseline="0" dirty="0" smtClean="0"/>
              <a:t> l’élève est </a:t>
            </a:r>
            <a:r>
              <a:rPr lang="en-US" altLang="fr-FR" baseline="0" dirty="0" err="1" smtClean="0"/>
              <a:t>méchant</a:t>
            </a:r>
            <a:r>
              <a:rPr lang="en-US" altLang="fr-FR" baseline="0" dirty="0" smtClean="0"/>
              <a:t> </a:t>
            </a:r>
            <a:r>
              <a:rPr lang="en-US" altLang="fr-FR" baseline="0" dirty="0" err="1" smtClean="0"/>
              <a:t>irrespectueux</a:t>
            </a:r>
            <a:r>
              <a:rPr lang="en-US" altLang="fr-FR" baseline="0" dirty="0" smtClean="0"/>
              <a:t> et </a:t>
            </a:r>
            <a:r>
              <a:rPr lang="en-US" altLang="fr-FR" baseline="0" dirty="0" err="1" smtClean="0"/>
              <a:t>il</a:t>
            </a:r>
            <a:r>
              <a:rPr lang="en-US" altLang="fr-FR" baseline="0" dirty="0" smtClean="0"/>
              <a:t> le fait de manière </a:t>
            </a:r>
            <a:r>
              <a:rPr lang="en-US" altLang="fr-FR" baseline="0" dirty="0" err="1" smtClean="0"/>
              <a:t>délibérée</a:t>
            </a:r>
            <a:r>
              <a:rPr lang="en-US" altLang="fr-FR" baseline="0" dirty="0" smtClean="0"/>
              <a:t>.</a:t>
            </a:r>
          </a:p>
          <a:p>
            <a:pPr eaLnBrk="1" hangingPunct="1">
              <a:spcAft>
                <a:spcPct val="30000"/>
              </a:spcAft>
            </a:pPr>
            <a:endParaRPr lang="en-US" altLang="fr-FR" baseline="0" dirty="0" smtClean="0"/>
          </a:p>
          <a:p>
            <a:pPr eaLnBrk="1" hangingPunct="1">
              <a:spcAft>
                <a:spcPct val="30000"/>
              </a:spcAft>
            </a:pPr>
            <a:r>
              <a:rPr lang="en-US" altLang="fr-FR" baseline="0" dirty="0" smtClean="0"/>
              <a:t>Lorsque mes pensées sont </a:t>
            </a:r>
            <a:r>
              <a:rPr lang="en-US" altLang="fr-FR" baseline="0" dirty="0" err="1" smtClean="0"/>
              <a:t>orientées</a:t>
            </a:r>
            <a:r>
              <a:rPr lang="en-US" altLang="fr-FR" baseline="0" dirty="0" smtClean="0"/>
              <a:t> </a:t>
            </a:r>
            <a:r>
              <a:rPr lang="en-US" altLang="fr-FR" baseline="0" dirty="0" err="1" smtClean="0"/>
              <a:t>vers</a:t>
            </a:r>
            <a:r>
              <a:rPr lang="en-US" altLang="fr-FR" baseline="0" dirty="0" smtClean="0"/>
              <a:t> ce type de </a:t>
            </a:r>
            <a:r>
              <a:rPr lang="en-US" altLang="fr-FR" baseline="0" dirty="0" err="1" smtClean="0"/>
              <a:t>discours</a:t>
            </a:r>
            <a:r>
              <a:rPr lang="en-US" altLang="fr-FR" baseline="0" dirty="0" smtClean="0"/>
              <a:t>, </a:t>
            </a:r>
            <a:r>
              <a:rPr lang="en-US" altLang="fr-FR" baseline="0" dirty="0" err="1" smtClean="0"/>
              <a:t>automatiquement</a:t>
            </a:r>
            <a:r>
              <a:rPr lang="en-US" altLang="fr-FR" baseline="0" dirty="0" smtClean="0"/>
              <a:t> </a:t>
            </a:r>
            <a:r>
              <a:rPr lang="en-US" altLang="fr-FR" baseline="0" dirty="0" err="1" smtClean="0"/>
              <a:t>j’ai</a:t>
            </a:r>
            <a:r>
              <a:rPr lang="en-US" altLang="fr-FR" baseline="0" dirty="0" smtClean="0"/>
              <a:t> des </a:t>
            </a:r>
            <a:r>
              <a:rPr lang="en-US" altLang="fr-FR" baseline="0" dirty="0" err="1" smtClean="0"/>
              <a:t>émotions</a:t>
            </a:r>
            <a:r>
              <a:rPr lang="en-US" altLang="fr-FR" baseline="0" dirty="0" smtClean="0"/>
              <a:t> </a:t>
            </a:r>
            <a:r>
              <a:rPr lang="en-US" altLang="fr-FR" baseline="0" dirty="0" err="1" smtClean="0"/>
              <a:t>comme</a:t>
            </a:r>
            <a:r>
              <a:rPr lang="en-US" altLang="fr-FR" baseline="0" dirty="0" smtClean="0"/>
              <a:t> quoi je </a:t>
            </a:r>
            <a:r>
              <a:rPr lang="en-US" altLang="fr-FR" baseline="0" dirty="0" err="1" smtClean="0"/>
              <a:t>vais</a:t>
            </a:r>
            <a:r>
              <a:rPr lang="en-US" altLang="fr-FR" baseline="0" dirty="0" smtClean="0"/>
              <a:t> </a:t>
            </a:r>
            <a:r>
              <a:rPr lang="en-US" altLang="fr-FR" baseline="0" dirty="0" err="1" smtClean="0"/>
              <a:t>être</a:t>
            </a:r>
            <a:r>
              <a:rPr lang="en-US" altLang="fr-FR" baseline="0" dirty="0" smtClean="0"/>
              <a:t> </a:t>
            </a:r>
            <a:r>
              <a:rPr lang="en-US" altLang="fr-FR" baseline="0" dirty="0" err="1" smtClean="0"/>
              <a:t>fâché</a:t>
            </a:r>
            <a:r>
              <a:rPr lang="en-US" altLang="fr-FR" baseline="0" dirty="0" smtClean="0"/>
              <a:t>, je </a:t>
            </a:r>
            <a:r>
              <a:rPr lang="en-US" altLang="fr-FR" baseline="0" dirty="0" err="1" smtClean="0"/>
              <a:t>vais</a:t>
            </a:r>
            <a:r>
              <a:rPr lang="en-US" altLang="fr-FR" baseline="0" dirty="0" smtClean="0"/>
              <a:t> me </a:t>
            </a:r>
            <a:r>
              <a:rPr lang="en-US" altLang="fr-FR" baseline="0" dirty="0" err="1" smtClean="0"/>
              <a:t>sentir</a:t>
            </a:r>
            <a:r>
              <a:rPr lang="en-US" altLang="fr-FR" baseline="0" dirty="0" smtClean="0"/>
              <a:t> </a:t>
            </a:r>
            <a:r>
              <a:rPr lang="en-US" altLang="fr-FR" baseline="0" dirty="0" err="1" smtClean="0"/>
              <a:t>menacé</a:t>
            </a:r>
            <a:r>
              <a:rPr lang="en-US" altLang="fr-FR" baseline="0" dirty="0" smtClean="0"/>
              <a:t> </a:t>
            </a:r>
            <a:r>
              <a:rPr lang="en-US" altLang="fr-FR" baseline="0" dirty="0" err="1" smtClean="0"/>
              <a:t>voire</a:t>
            </a:r>
            <a:r>
              <a:rPr lang="en-US" altLang="fr-FR" baseline="0" dirty="0" smtClean="0"/>
              <a:t> </a:t>
            </a:r>
            <a:r>
              <a:rPr lang="en-US" altLang="fr-FR" baseline="0" dirty="0" err="1" smtClean="0"/>
              <a:t>même</a:t>
            </a:r>
            <a:r>
              <a:rPr lang="en-US" altLang="fr-FR" baseline="0" dirty="0" smtClean="0"/>
              <a:t> de </a:t>
            </a:r>
            <a:r>
              <a:rPr lang="en-US" altLang="fr-FR" baseline="0" dirty="0" err="1" smtClean="0"/>
              <a:t>peur</a:t>
            </a:r>
            <a:r>
              <a:rPr lang="en-US" altLang="fr-FR" baseline="0" dirty="0" smtClean="0"/>
              <a:t>.</a:t>
            </a:r>
          </a:p>
          <a:p>
            <a:pPr eaLnBrk="1" hangingPunct="1">
              <a:spcAft>
                <a:spcPct val="30000"/>
              </a:spcAft>
            </a:pPr>
            <a:endParaRPr lang="en-US" altLang="fr-FR" baseline="0" dirty="0" smtClean="0"/>
          </a:p>
          <a:p>
            <a:pPr eaLnBrk="1" hangingPunct="1">
              <a:spcAft>
                <a:spcPct val="30000"/>
              </a:spcAft>
            </a:pPr>
            <a:r>
              <a:rPr lang="en-US" altLang="fr-FR" baseline="0" dirty="0" smtClean="0"/>
              <a:t>Lorsque mes </a:t>
            </a:r>
            <a:r>
              <a:rPr lang="en-US" altLang="fr-FR" baseline="0" dirty="0" err="1" smtClean="0"/>
              <a:t>émotions</a:t>
            </a:r>
            <a:r>
              <a:rPr lang="en-US" altLang="fr-FR" baseline="0" dirty="0" smtClean="0"/>
              <a:t> sont </a:t>
            </a:r>
            <a:r>
              <a:rPr lang="en-US" altLang="fr-FR" baseline="0" dirty="0" err="1" smtClean="0"/>
              <a:t>orientées</a:t>
            </a:r>
            <a:r>
              <a:rPr lang="en-US" altLang="fr-FR" baseline="0" dirty="0" smtClean="0"/>
              <a:t> </a:t>
            </a:r>
            <a:r>
              <a:rPr lang="en-US" altLang="fr-FR" baseline="0" dirty="0" err="1" smtClean="0"/>
              <a:t>vers</a:t>
            </a:r>
            <a:r>
              <a:rPr lang="en-US" altLang="fr-FR" baseline="0" dirty="0" smtClean="0"/>
              <a:t> le </a:t>
            </a:r>
            <a:r>
              <a:rPr lang="en-US" altLang="fr-FR" baseline="0" dirty="0" err="1" smtClean="0"/>
              <a:t>négatif</a:t>
            </a:r>
            <a:r>
              <a:rPr lang="en-US" altLang="fr-FR" baseline="0" dirty="0" smtClean="0"/>
              <a:t>, </a:t>
            </a:r>
            <a:r>
              <a:rPr lang="en-US" altLang="fr-FR" baseline="0" dirty="0" err="1" smtClean="0"/>
              <a:t>automatiquement</a:t>
            </a:r>
            <a:r>
              <a:rPr lang="en-US" altLang="fr-FR" baseline="0" dirty="0" smtClean="0"/>
              <a:t> je </a:t>
            </a:r>
            <a:r>
              <a:rPr lang="en-US" altLang="fr-FR" baseline="0" dirty="0" err="1" smtClean="0"/>
              <a:t>vais</a:t>
            </a:r>
            <a:r>
              <a:rPr lang="en-US" altLang="fr-FR" baseline="0" dirty="0" smtClean="0"/>
              <a:t> adopter des </a:t>
            </a:r>
            <a:r>
              <a:rPr lang="en-US" altLang="fr-FR" baseline="0" dirty="0" err="1" smtClean="0"/>
              <a:t>comportements</a:t>
            </a:r>
            <a:r>
              <a:rPr lang="en-US" altLang="fr-FR" baseline="0" dirty="0" smtClean="0"/>
              <a:t> </a:t>
            </a:r>
            <a:r>
              <a:rPr lang="en-US" altLang="fr-FR" baseline="0" dirty="0" err="1" smtClean="0"/>
              <a:t>axés</a:t>
            </a:r>
            <a:r>
              <a:rPr lang="en-US" altLang="fr-FR" baseline="0" dirty="0" smtClean="0"/>
              <a:t> sur la punition, la menace et je </a:t>
            </a:r>
            <a:r>
              <a:rPr lang="en-US" altLang="fr-FR" baseline="0" dirty="0" err="1" smtClean="0"/>
              <a:t>peux</a:t>
            </a:r>
            <a:r>
              <a:rPr lang="en-US" altLang="fr-FR" baseline="0" dirty="0" smtClean="0"/>
              <a:t> </a:t>
            </a:r>
            <a:r>
              <a:rPr lang="en-US" altLang="fr-FR" baseline="0" dirty="0" err="1" smtClean="0"/>
              <a:t>même</a:t>
            </a:r>
            <a:r>
              <a:rPr lang="en-US" altLang="fr-FR" baseline="0" dirty="0" smtClean="0"/>
              <a:t> </a:t>
            </a:r>
            <a:r>
              <a:rPr lang="en-US" altLang="fr-FR" baseline="0" dirty="0" err="1" smtClean="0"/>
              <a:t>élever</a:t>
            </a:r>
            <a:r>
              <a:rPr lang="en-US" altLang="fr-FR" baseline="0" dirty="0" smtClean="0"/>
              <a:t> la </a:t>
            </a:r>
            <a:r>
              <a:rPr lang="en-US" altLang="fr-FR" baseline="0" dirty="0" err="1" smtClean="0"/>
              <a:t>voix</a:t>
            </a:r>
            <a:r>
              <a:rPr lang="en-US" altLang="fr-FR" baseline="0" dirty="0" smtClean="0"/>
              <a:t>.</a:t>
            </a:r>
          </a:p>
          <a:p>
            <a:pPr eaLnBrk="1" hangingPunct="1">
              <a:spcAft>
                <a:spcPct val="30000"/>
              </a:spcAft>
            </a:pPr>
            <a:endParaRPr lang="en-US" altLang="fr-FR" baseline="0" dirty="0" smtClean="0"/>
          </a:p>
          <a:p>
            <a:pPr eaLnBrk="1" hangingPunct="1">
              <a:spcAft>
                <a:spcPct val="30000"/>
              </a:spcAft>
            </a:pPr>
            <a:r>
              <a:rPr lang="en-US" altLang="fr-FR" baseline="0" dirty="0" smtClean="0"/>
              <a:t>On ne </a:t>
            </a:r>
            <a:r>
              <a:rPr lang="en-US" altLang="fr-FR" baseline="0" dirty="0" err="1" smtClean="0"/>
              <a:t>parle</a:t>
            </a:r>
            <a:r>
              <a:rPr lang="en-US" altLang="fr-FR" baseline="0" dirty="0" smtClean="0"/>
              <a:t> pas </a:t>
            </a:r>
            <a:r>
              <a:rPr lang="en-US" altLang="fr-FR" baseline="0" dirty="0" err="1" smtClean="0"/>
              <a:t>içi</a:t>
            </a:r>
            <a:r>
              <a:rPr lang="en-US" altLang="fr-FR" baseline="0" dirty="0" smtClean="0"/>
              <a:t> </a:t>
            </a:r>
            <a:r>
              <a:rPr lang="en-US" altLang="fr-FR" baseline="0" dirty="0" err="1" smtClean="0"/>
              <a:t>d’une</a:t>
            </a:r>
            <a:r>
              <a:rPr lang="en-US" altLang="fr-FR" baseline="0" dirty="0" smtClean="0"/>
              <a:t> </a:t>
            </a:r>
            <a:r>
              <a:rPr lang="en-US" altLang="fr-FR" baseline="0" dirty="0" err="1" smtClean="0"/>
              <a:t>mauvaise</a:t>
            </a:r>
            <a:r>
              <a:rPr lang="en-US" altLang="fr-FR" baseline="0" dirty="0" smtClean="0"/>
              <a:t> </a:t>
            </a:r>
            <a:r>
              <a:rPr lang="en-US" altLang="fr-FR" baseline="0" dirty="0" err="1" smtClean="0"/>
              <a:t>personne</a:t>
            </a:r>
            <a:r>
              <a:rPr lang="en-US" altLang="fr-FR" baseline="0" dirty="0" smtClean="0"/>
              <a:t>, mais une </a:t>
            </a:r>
            <a:r>
              <a:rPr lang="en-US" altLang="fr-FR" baseline="0" dirty="0" err="1" smtClean="0"/>
              <a:t>personne</a:t>
            </a:r>
            <a:r>
              <a:rPr lang="en-US" altLang="fr-FR" baseline="0" dirty="0" smtClean="0"/>
              <a:t> qui </a:t>
            </a:r>
            <a:r>
              <a:rPr lang="en-US" altLang="fr-FR" baseline="0" dirty="0" err="1" smtClean="0"/>
              <a:t>s’adresse</a:t>
            </a:r>
            <a:r>
              <a:rPr lang="en-US" altLang="fr-FR" baseline="0" dirty="0" smtClean="0"/>
              <a:t> </a:t>
            </a:r>
            <a:r>
              <a:rPr lang="en-US" altLang="fr-FR" baseline="0" dirty="0" err="1" smtClean="0"/>
              <a:t>seulement</a:t>
            </a:r>
            <a:r>
              <a:rPr lang="en-US" altLang="fr-FR" baseline="0" dirty="0" smtClean="0"/>
              <a:t>  au </a:t>
            </a:r>
            <a:r>
              <a:rPr lang="en-US" altLang="fr-FR" baseline="0" dirty="0" err="1" smtClean="0"/>
              <a:t>comportement</a:t>
            </a:r>
            <a:endParaRPr lang="en-US" altLang="fr-FR" baseline="0" dirty="0" smtClean="0"/>
          </a:p>
          <a:p>
            <a:pPr eaLnBrk="1" hangingPunct="1">
              <a:spcAft>
                <a:spcPct val="30000"/>
              </a:spcAft>
            </a:pPr>
            <a:endParaRPr lang="en-US" altLang="fr-FR" baseline="0" dirty="0" smtClean="0"/>
          </a:p>
          <a:p>
            <a:pPr eaLnBrk="1" hangingPunct="1">
              <a:spcAft>
                <a:spcPct val="30000"/>
              </a:spcAft>
            </a:pPr>
            <a:endParaRPr lang="en-US" altLang="fr-F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lgn="l" defTabSz="934442" eaLnBrk="0" hangingPunct="0">
              <a:spcBef>
                <a:spcPct val="30000"/>
              </a:spcBef>
              <a:defRPr sz="1200">
                <a:solidFill>
                  <a:schemeClr val="tx1"/>
                </a:solidFill>
                <a:latin typeface="Arial" charset="0"/>
              </a:defRPr>
            </a:lvl1pPr>
            <a:lvl2pPr marL="742476" indent="-285568" algn="l" defTabSz="934442" eaLnBrk="0" hangingPunct="0">
              <a:spcBef>
                <a:spcPct val="30000"/>
              </a:spcBef>
              <a:defRPr sz="1200">
                <a:solidFill>
                  <a:schemeClr val="tx1"/>
                </a:solidFill>
                <a:latin typeface="Arial" charset="0"/>
              </a:defRPr>
            </a:lvl2pPr>
            <a:lvl3pPr marL="1142271" indent="-228454" algn="l" defTabSz="934442" eaLnBrk="0" hangingPunct="0">
              <a:spcBef>
                <a:spcPct val="30000"/>
              </a:spcBef>
              <a:defRPr sz="1200">
                <a:solidFill>
                  <a:schemeClr val="tx1"/>
                </a:solidFill>
                <a:latin typeface="Arial" charset="0"/>
              </a:defRPr>
            </a:lvl3pPr>
            <a:lvl4pPr marL="1599179" indent="-228454" algn="l" defTabSz="934442" eaLnBrk="0" hangingPunct="0">
              <a:spcBef>
                <a:spcPct val="30000"/>
              </a:spcBef>
              <a:defRPr sz="1200">
                <a:solidFill>
                  <a:schemeClr val="tx1"/>
                </a:solidFill>
                <a:latin typeface="Arial" charset="0"/>
              </a:defRPr>
            </a:lvl4pPr>
            <a:lvl5pPr marL="2056087" indent="-228454" algn="l" defTabSz="934442" eaLnBrk="0" hangingPunct="0">
              <a:spcBef>
                <a:spcPct val="30000"/>
              </a:spcBef>
              <a:defRPr sz="1200">
                <a:solidFill>
                  <a:schemeClr val="tx1"/>
                </a:solidFill>
                <a:latin typeface="Arial" charset="0"/>
              </a:defRPr>
            </a:lvl5pPr>
            <a:lvl6pPr marL="2512996" indent="-228454" defTabSz="934442" eaLnBrk="0" fontAlgn="base" hangingPunct="0">
              <a:spcBef>
                <a:spcPct val="30000"/>
              </a:spcBef>
              <a:spcAft>
                <a:spcPct val="0"/>
              </a:spcAft>
              <a:defRPr sz="1200">
                <a:solidFill>
                  <a:schemeClr val="tx1"/>
                </a:solidFill>
                <a:latin typeface="Arial" charset="0"/>
              </a:defRPr>
            </a:lvl6pPr>
            <a:lvl7pPr marL="2969904" indent="-228454" defTabSz="934442" eaLnBrk="0" fontAlgn="base" hangingPunct="0">
              <a:spcBef>
                <a:spcPct val="30000"/>
              </a:spcBef>
              <a:spcAft>
                <a:spcPct val="0"/>
              </a:spcAft>
              <a:defRPr sz="1200">
                <a:solidFill>
                  <a:schemeClr val="tx1"/>
                </a:solidFill>
                <a:latin typeface="Arial" charset="0"/>
              </a:defRPr>
            </a:lvl7pPr>
            <a:lvl8pPr marL="3426812" indent="-228454" defTabSz="934442" eaLnBrk="0" fontAlgn="base" hangingPunct="0">
              <a:spcBef>
                <a:spcPct val="30000"/>
              </a:spcBef>
              <a:spcAft>
                <a:spcPct val="0"/>
              </a:spcAft>
              <a:defRPr sz="1200">
                <a:solidFill>
                  <a:schemeClr val="tx1"/>
                </a:solidFill>
                <a:latin typeface="Arial" charset="0"/>
              </a:defRPr>
            </a:lvl8pPr>
            <a:lvl9pPr marL="3883721" indent="-228454" defTabSz="934442"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25669A5-8206-477A-AC12-064F8F5B286F}" type="slidenum">
              <a:rPr lang="fr-CA" altLang="fr-FR" smtClean="0"/>
              <a:pPr algn="r" eaLnBrk="1" hangingPunct="1">
                <a:spcBef>
                  <a:spcPct val="0"/>
                </a:spcBef>
              </a:pPr>
              <a:t>21</a:t>
            </a:fld>
            <a:endParaRPr lang="fr-CA" altLang="fr-FR" smtClean="0"/>
          </a:p>
        </p:txBody>
      </p:sp>
      <p:sp>
        <p:nvSpPr>
          <p:cNvPr id="40963" name="Rectangle 2"/>
          <p:cNvSpPr>
            <a:spLocks noGrp="1" noRot="1" noChangeAspect="1" noChangeArrowheads="1" noTextEdit="1"/>
          </p:cNvSpPr>
          <p:nvPr>
            <p:ph type="sldImg"/>
          </p:nvPr>
        </p:nvSpPr>
        <p:spPr>
          <a:xfrm>
            <a:off x="-1508125" y="195263"/>
            <a:ext cx="6157913" cy="3463925"/>
          </a:xfrm>
          <a:ln/>
        </p:spPr>
      </p:sp>
      <p:sp>
        <p:nvSpPr>
          <p:cNvPr id="40964" name="Rectangle 3"/>
          <p:cNvSpPr>
            <a:spLocks noGrp="1" noChangeArrowheads="1"/>
          </p:cNvSpPr>
          <p:nvPr>
            <p:ph type="body" idx="1"/>
          </p:nvPr>
        </p:nvSpPr>
        <p:spPr>
          <a:xfrm>
            <a:off x="130086" y="3868331"/>
            <a:ext cx="6548712" cy="4604550"/>
          </a:xfrm>
          <a:noFill/>
        </p:spPr>
        <p:txBody>
          <a:bodyPr/>
          <a:lstStyle/>
          <a:p>
            <a:pPr eaLnBrk="1" hangingPunct="1">
              <a:spcAft>
                <a:spcPct val="30000"/>
              </a:spcAft>
            </a:pPr>
            <a:r>
              <a:rPr lang="en-US" altLang="fr-FR" dirty="0" smtClean="0"/>
              <a:t>La</a:t>
            </a:r>
            <a:r>
              <a:rPr lang="en-US" altLang="fr-FR" baseline="0" dirty="0" smtClean="0"/>
              <a:t> deuxième manière de </a:t>
            </a:r>
            <a:r>
              <a:rPr lang="en-US" altLang="fr-FR" baseline="0" dirty="0" err="1" smtClean="0"/>
              <a:t>percevoir</a:t>
            </a:r>
            <a:r>
              <a:rPr lang="en-US" altLang="fr-FR" baseline="0" dirty="0" smtClean="0"/>
              <a:t> une situation</a:t>
            </a:r>
          </a:p>
          <a:p>
            <a:pPr eaLnBrk="1" hangingPunct="1">
              <a:spcAft>
                <a:spcPct val="30000"/>
              </a:spcAft>
            </a:pPr>
            <a:endParaRPr lang="en-US" altLang="fr-FR" baseline="0" dirty="0" smtClean="0"/>
          </a:p>
          <a:p>
            <a:pPr eaLnBrk="1" hangingPunct="1">
              <a:spcAft>
                <a:spcPct val="30000"/>
              </a:spcAft>
            </a:pPr>
            <a:r>
              <a:rPr lang="en-US" altLang="fr-FR" baseline="0" dirty="0" err="1" smtClean="0"/>
              <a:t>Lorsqu’on</a:t>
            </a:r>
            <a:r>
              <a:rPr lang="en-US" altLang="fr-FR" baseline="0" dirty="0" smtClean="0"/>
              <a:t> </a:t>
            </a:r>
            <a:r>
              <a:rPr lang="en-US" altLang="fr-FR" baseline="0" dirty="0" err="1" smtClean="0"/>
              <a:t>s’adresse</a:t>
            </a:r>
            <a:r>
              <a:rPr lang="en-US" altLang="fr-FR" baseline="0" dirty="0" smtClean="0"/>
              <a:t> aux </a:t>
            </a:r>
            <a:r>
              <a:rPr lang="en-US" altLang="fr-FR" baseline="0" dirty="0" err="1" smtClean="0"/>
              <a:t>besoins</a:t>
            </a:r>
            <a:r>
              <a:rPr lang="en-US" altLang="fr-FR" baseline="0" dirty="0" smtClean="0"/>
              <a:t> de l’élève, </a:t>
            </a:r>
            <a:r>
              <a:rPr lang="en-US" altLang="fr-FR" baseline="0" dirty="0" err="1" smtClean="0"/>
              <a:t>automatiquement</a:t>
            </a:r>
            <a:r>
              <a:rPr lang="en-US" altLang="fr-FR" baseline="0" dirty="0" smtClean="0"/>
              <a:t> nos pensées sont </a:t>
            </a:r>
            <a:r>
              <a:rPr lang="en-US" altLang="fr-FR" baseline="0" dirty="0" err="1" smtClean="0"/>
              <a:t>orientées</a:t>
            </a:r>
            <a:r>
              <a:rPr lang="en-US" altLang="fr-FR" baseline="0" dirty="0" smtClean="0"/>
              <a:t> que l’élève </a:t>
            </a:r>
            <a:r>
              <a:rPr lang="en-US" altLang="fr-FR" baseline="0" dirty="0" err="1" smtClean="0"/>
              <a:t>soit</a:t>
            </a:r>
            <a:r>
              <a:rPr lang="en-US" altLang="fr-FR" baseline="0" dirty="0" smtClean="0"/>
              <a:t> triste, </a:t>
            </a:r>
            <a:r>
              <a:rPr lang="en-US" altLang="fr-FR" baseline="0" dirty="0" err="1" smtClean="0"/>
              <a:t>malheureux</a:t>
            </a:r>
            <a:r>
              <a:rPr lang="en-US" altLang="fr-FR" baseline="0" dirty="0" smtClean="0"/>
              <a:t>, </a:t>
            </a:r>
            <a:r>
              <a:rPr lang="en-US" altLang="fr-FR" baseline="0" dirty="0" err="1" smtClean="0"/>
              <a:t>frustré</a:t>
            </a:r>
            <a:r>
              <a:rPr lang="en-US" altLang="fr-FR" baseline="0" dirty="0" smtClean="0"/>
              <a:t> ou </a:t>
            </a:r>
            <a:r>
              <a:rPr lang="en-US" altLang="fr-FR" baseline="0" dirty="0" err="1" smtClean="0"/>
              <a:t>possédé</a:t>
            </a:r>
            <a:r>
              <a:rPr lang="en-US" altLang="fr-FR" baseline="0" dirty="0" smtClean="0"/>
              <a:t> des limitations.</a:t>
            </a:r>
          </a:p>
          <a:p>
            <a:pPr eaLnBrk="1" hangingPunct="1">
              <a:spcAft>
                <a:spcPct val="30000"/>
              </a:spcAft>
            </a:pPr>
            <a:endParaRPr lang="en-US" altLang="fr-FR" baseline="0" dirty="0" smtClean="0"/>
          </a:p>
          <a:p>
            <a:pPr eaLnBrk="1" hangingPunct="1">
              <a:spcAft>
                <a:spcPct val="30000"/>
              </a:spcAft>
            </a:pPr>
            <a:r>
              <a:rPr lang="en-US" altLang="fr-FR" baseline="0" dirty="0" smtClean="0"/>
              <a:t>Lorsque mes pensées sont </a:t>
            </a:r>
            <a:r>
              <a:rPr lang="en-US" altLang="fr-FR" baseline="0" dirty="0" err="1" smtClean="0"/>
              <a:t>orientées</a:t>
            </a:r>
            <a:r>
              <a:rPr lang="en-US" altLang="fr-FR" baseline="0" dirty="0" smtClean="0"/>
              <a:t> </a:t>
            </a:r>
            <a:r>
              <a:rPr lang="en-US" altLang="fr-FR" baseline="0" dirty="0" err="1" smtClean="0"/>
              <a:t>vers</a:t>
            </a:r>
            <a:r>
              <a:rPr lang="en-US" altLang="fr-FR" baseline="0" dirty="0" smtClean="0"/>
              <a:t> ce type de </a:t>
            </a:r>
            <a:r>
              <a:rPr lang="en-US" altLang="fr-FR" baseline="0" dirty="0" err="1" smtClean="0"/>
              <a:t>discours</a:t>
            </a:r>
            <a:r>
              <a:rPr lang="en-US" altLang="fr-FR" baseline="0" dirty="0" smtClean="0"/>
              <a:t>, </a:t>
            </a:r>
            <a:r>
              <a:rPr lang="en-US" altLang="fr-FR" baseline="0" dirty="0" err="1" smtClean="0"/>
              <a:t>automatiquement</a:t>
            </a:r>
            <a:r>
              <a:rPr lang="en-US" altLang="fr-FR" baseline="0" dirty="0" smtClean="0"/>
              <a:t> </a:t>
            </a:r>
            <a:r>
              <a:rPr lang="en-US" altLang="fr-FR" baseline="0" dirty="0" err="1" smtClean="0"/>
              <a:t>j’ai</a:t>
            </a:r>
            <a:r>
              <a:rPr lang="en-US" altLang="fr-FR" baseline="0" dirty="0" smtClean="0"/>
              <a:t> des </a:t>
            </a:r>
            <a:r>
              <a:rPr lang="en-US" altLang="fr-FR" baseline="0" dirty="0" err="1" smtClean="0"/>
              <a:t>émotions</a:t>
            </a:r>
            <a:r>
              <a:rPr lang="en-US" altLang="fr-FR" baseline="0" dirty="0" smtClean="0"/>
              <a:t> </a:t>
            </a:r>
            <a:r>
              <a:rPr lang="en-US" altLang="fr-FR" baseline="0" dirty="0" err="1" smtClean="0"/>
              <a:t>comme</a:t>
            </a:r>
            <a:r>
              <a:rPr lang="en-US" altLang="fr-FR" baseline="0" dirty="0" smtClean="0"/>
              <a:t> quoi je </a:t>
            </a:r>
            <a:r>
              <a:rPr lang="en-US" altLang="fr-FR" baseline="0" dirty="0" err="1" smtClean="0"/>
              <a:t>suis</a:t>
            </a:r>
            <a:r>
              <a:rPr lang="en-US" altLang="fr-FR" baseline="0" dirty="0" smtClean="0"/>
              <a:t> plus </a:t>
            </a:r>
            <a:r>
              <a:rPr lang="en-US" altLang="fr-FR" baseline="0" dirty="0" err="1" smtClean="0"/>
              <a:t>empathique</a:t>
            </a:r>
            <a:r>
              <a:rPr lang="en-US" altLang="fr-FR" baseline="0" dirty="0" smtClean="0"/>
              <a:t> et je me </a:t>
            </a:r>
            <a:r>
              <a:rPr lang="en-US" altLang="fr-FR" baseline="0" dirty="0" err="1" smtClean="0"/>
              <a:t>sens</a:t>
            </a:r>
            <a:r>
              <a:rPr lang="en-US" altLang="fr-FR" baseline="0" dirty="0" smtClean="0"/>
              <a:t> </a:t>
            </a:r>
            <a:r>
              <a:rPr lang="en-US" altLang="fr-FR" baseline="0" dirty="0" err="1" smtClean="0"/>
              <a:t>concerné</a:t>
            </a:r>
            <a:r>
              <a:rPr lang="en-US" altLang="fr-FR" baseline="0" dirty="0" smtClean="0"/>
              <a:t>.</a:t>
            </a:r>
          </a:p>
          <a:p>
            <a:pPr eaLnBrk="1" hangingPunct="1">
              <a:spcAft>
                <a:spcPct val="30000"/>
              </a:spcAft>
            </a:pPr>
            <a:endParaRPr lang="en-US" altLang="fr-FR" baseline="0" dirty="0" smtClean="0"/>
          </a:p>
          <a:p>
            <a:pPr eaLnBrk="1" hangingPunct="1">
              <a:spcAft>
                <a:spcPct val="30000"/>
              </a:spcAft>
            </a:pPr>
            <a:r>
              <a:rPr lang="en-US" altLang="fr-FR" baseline="0" dirty="0" smtClean="0"/>
              <a:t>Lorsque mes </a:t>
            </a:r>
            <a:r>
              <a:rPr lang="en-US" altLang="fr-FR" baseline="0" dirty="0" err="1" smtClean="0"/>
              <a:t>émotions</a:t>
            </a:r>
            <a:r>
              <a:rPr lang="en-US" altLang="fr-FR" baseline="0" dirty="0" smtClean="0"/>
              <a:t> sont </a:t>
            </a:r>
            <a:r>
              <a:rPr lang="en-US" altLang="fr-FR" baseline="0" dirty="0" err="1" smtClean="0"/>
              <a:t>orientées</a:t>
            </a:r>
            <a:r>
              <a:rPr lang="en-US" altLang="fr-FR" baseline="0" dirty="0" smtClean="0"/>
              <a:t> </a:t>
            </a:r>
            <a:r>
              <a:rPr lang="en-US" altLang="fr-FR" baseline="0" dirty="0" err="1" smtClean="0"/>
              <a:t>vers</a:t>
            </a:r>
            <a:r>
              <a:rPr lang="en-US" altLang="fr-FR" baseline="0" dirty="0" smtClean="0"/>
              <a:t> le plus </a:t>
            </a:r>
            <a:r>
              <a:rPr lang="en-US" altLang="fr-FR" baseline="0" dirty="0" err="1" smtClean="0"/>
              <a:t>positif</a:t>
            </a:r>
            <a:r>
              <a:rPr lang="en-US" altLang="fr-FR" baseline="0" dirty="0" smtClean="0"/>
              <a:t>, </a:t>
            </a:r>
            <a:r>
              <a:rPr lang="en-US" altLang="fr-FR" baseline="0" dirty="0" err="1" smtClean="0"/>
              <a:t>automatiquement</a:t>
            </a:r>
            <a:r>
              <a:rPr lang="en-US" altLang="fr-FR" baseline="0" dirty="0" smtClean="0"/>
              <a:t> je </a:t>
            </a:r>
            <a:r>
              <a:rPr lang="en-US" altLang="fr-FR" baseline="0" dirty="0" err="1" smtClean="0"/>
              <a:t>vais</a:t>
            </a:r>
            <a:r>
              <a:rPr lang="en-US" altLang="fr-FR" baseline="0" dirty="0" smtClean="0"/>
              <a:t> adopter des </a:t>
            </a:r>
            <a:r>
              <a:rPr lang="en-US" altLang="fr-FR" baseline="0" dirty="0" err="1" smtClean="0"/>
              <a:t>comportements</a:t>
            </a:r>
            <a:r>
              <a:rPr lang="en-US" altLang="fr-FR" baseline="0" dirty="0" smtClean="0"/>
              <a:t> </a:t>
            </a:r>
            <a:r>
              <a:rPr lang="en-US" altLang="fr-FR" baseline="0" dirty="0" err="1" smtClean="0"/>
              <a:t>axés</a:t>
            </a:r>
            <a:r>
              <a:rPr lang="en-US" altLang="fr-FR" baseline="0" dirty="0" smtClean="0"/>
              <a:t> sur </a:t>
            </a:r>
            <a:r>
              <a:rPr lang="en-US" altLang="fr-FR" baseline="0" dirty="0" err="1" smtClean="0"/>
              <a:t>l’aide</a:t>
            </a:r>
            <a:r>
              <a:rPr lang="en-US" altLang="fr-FR" baseline="0" dirty="0" smtClean="0"/>
              <a:t>, la </a:t>
            </a:r>
            <a:r>
              <a:rPr lang="en-US" altLang="fr-FR" baseline="0" dirty="0" err="1" smtClean="0"/>
              <a:t>bienveillance</a:t>
            </a:r>
            <a:r>
              <a:rPr lang="en-US" altLang="fr-FR" baseline="0" dirty="0" smtClean="0"/>
              <a:t> et </a:t>
            </a:r>
            <a:r>
              <a:rPr lang="en-US" altLang="fr-FR" baseline="0" dirty="0" err="1" smtClean="0"/>
              <a:t>l’encouragement</a:t>
            </a:r>
            <a:r>
              <a:rPr lang="en-US" altLang="fr-FR" baseline="0" dirty="0" smtClean="0"/>
              <a:t>.</a:t>
            </a:r>
          </a:p>
          <a:p>
            <a:pPr eaLnBrk="1" hangingPunct="1">
              <a:spcAft>
                <a:spcPct val="30000"/>
              </a:spcAft>
            </a:pPr>
            <a:endParaRPr lang="en-US" altLang="fr-FR" baseline="0" dirty="0" smtClean="0"/>
          </a:p>
          <a:p>
            <a:pPr eaLnBrk="1" hangingPunct="1">
              <a:spcAft>
                <a:spcPct val="30000"/>
              </a:spcAft>
            </a:pPr>
            <a:r>
              <a:rPr lang="en-US" altLang="fr-FR" baseline="0" dirty="0" smtClean="0"/>
              <a:t>On ne </a:t>
            </a:r>
            <a:r>
              <a:rPr lang="en-US" altLang="fr-FR" baseline="0" dirty="0" err="1" smtClean="0"/>
              <a:t>parle</a:t>
            </a:r>
            <a:r>
              <a:rPr lang="en-US" altLang="fr-FR" baseline="0" dirty="0" smtClean="0"/>
              <a:t> pas </a:t>
            </a:r>
            <a:r>
              <a:rPr lang="en-US" altLang="fr-FR" baseline="0" dirty="0" err="1" smtClean="0"/>
              <a:t>ici</a:t>
            </a:r>
            <a:r>
              <a:rPr lang="en-US" altLang="fr-FR" baseline="0" dirty="0" smtClean="0"/>
              <a:t> </a:t>
            </a:r>
            <a:r>
              <a:rPr lang="en-US" altLang="fr-FR" baseline="0" dirty="0" err="1" smtClean="0"/>
              <a:t>d’une</a:t>
            </a:r>
            <a:r>
              <a:rPr lang="en-US" altLang="fr-FR" baseline="0" dirty="0" smtClean="0"/>
              <a:t> bonne </a:t>
            </a:r>
            <a:r>
              <a:rPr lang="en-US" altLang="fr-FR" baseline="0" dirty="0" err="1" smtClean="0"/>
              <a:t>personne</a:t>
            </a:r>
            <a:r>
              <a:rPr lang="en-US" altLang="fr-FR" baseline="0" dirty="0" smtClean="0"/>
              <a:t>, mais une </a:t>
            </a:r>
            <a:r>
              <a:rPr lang="en-US" altLang="fr-FR" baseline="0" dirty="0" err="1" smtClean="0"/>
              <a:t>personne</a:t>
            </a:r>
            <a:r>
              <a:rPr lang="en-US" altLang="fr-FR" baseline="0" dirty="0" smtClean="0"/>
              <a:t> qui </a:t>
            </a:r>
            <a:r>
              <a:rPr lang="en-US" altLang="fr-FR" baseline="0" dirty="0" err="1" smtClean="0"/>
              <a:t>s’adresse</a:t>
            </a:r>
            <a:r>
              <a:rPr lang="en-US" altLang="fr-FR" baseline="0" dirty="0" smtClean="0"/>
              <a:t> plutôt aux </a:t>
            </a:r>
            <a:r>
              <a:rPr lang="en-US" altLang="fr-FR" baseline="0" dirty="0" err="1" smtClean="0"/>
              <a:t>besoins</a:t>
            </a:r>
            <a:r>
              <a:rPr lang="en-US" altLang="fr-FR" baseline="0" dirty="0" smtClean="0"/>
              <a:t> de l’élève.</a:t>
            </a:r>
          </a:p>
          <a:p>
            <a:pPr eaLnBrk="1" hangingPunct="1">
              <a:spcAft>
                <a:spcPct val="30000"/>
              </a:spcAft>
            </a:pPr>
            <a:endParaRPr lang="en-US" altLang="fr-FR" baseline="0" dirty="0" smtClean="0"/>
          </a:p>
          <a:p>
            <a:pPr eaLnBrk="1" hangingPunct="1">
              <a:spcAft>
                <a:spcPct val="30000"/>
              </a:spcAft>
            </a:pPr>
            <a:endParaRPr lang="en-US" altLang="fr-FR" dirty="0" smtClean="0"/>
          </a:p>
          <a:p>
            <a:pPr eaLnBrk="1" hangingPunct="1">
              <a:spcAft>
                <a:spcPct val="30000"/>
              </a:spcAft>
            </a:pPr>
            <a:endParaRPr lang="en-US" altLang="fr-F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a:p>
            <a:r>
              <a:rPr lang="fr-CA" dirty="0" smtClean="0"/>
              <a:t>Comme dit précédemment,</a:t>
            </a:r>
            <a:r>
              <a:rPr lang="fr-CA" baseline="0" dirty="0" smtClean="0"/>
              <a:t> certains mots nous donnent des postures professionnelles lorsque mentionnés. Ces mots induisent aussi la bienveillance</a:t>
            </a:r>
          </a:p>
          <a:p>
            <a:endParaRPr lang="fr-CA" baseline="0" dirty="0" smtClean="0"/>
          </a:p>
          <a:p>
            <a:r>
              <a:rPr lang="fr-CA" baseline="0" dirty="0" smtClean="0"/>
              <a:t>Aujourd’hui je dois recharger les batteries de certains élèves et peut-être souvent au cours d’une même journée, lorsque l’on veut charger la batterie des jeunes c’est automatique que l’on ait dans une posture encourageante.</a:t>
            </a:r>
          </a:p>
          <a:p>
            <a:endParaRPr lang="fr-CA" baseline="0" dirty="0" smtClean="0"/>
          </a:p>
          <a:p>
            <a:r>
              <a:rPr lang="fr-CA" baseline="0" dirty="0" smtClean="0"/>
              <a:t>Apaisement, lorsque accueil un élève si on l’apaise, on est automatiquement nous somme dans l’écoute, la reconnaisse, la réponse aux besoins. On ne peut pas être dans l’ignorance ou s’adresser seulement aux comportements. On ne dit pas à un bébé qui pleure, j’irai te voir quand tu seras plus calme, nous allons voir et l’apaisons après on s’occupe du motif de la détresse.</a:t>
            </a:r>
          </a:p>
          <a:p>
            <a:endParaRPr lang="fr-CA" baseline="0" dirty="0" smtClean="0"/>
          </a:p>
          <a:p>
            <a:r>
              <a:rPr lang="fr-CA" baseline="0" dirty="0" smtClean="0"/>
              <a:t>Soyons des donneurs de soins plutôt  que des donneurs de conséquences. Les adultes doivent se rebrancher avec cette croyance que nous avions tous au début de nos carrières.</a:t>
            </a:r>
          </a:p>
          <a:p>
            <a:endParaRPr lang="fr-CA" baseline="0" dirty="0" smtClean="0"/>
          </a:p>
          <a:p>
            <a:r>
              <a:rPr lang="fr-CA" dirty="0" smtClean="0"/>
              <a:t>Soyons aussi des donneurs de sens pour les élèves au lieu d’être des donneurs de truc.</a:t>
            </a:r>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22</a:t>
            </a:fld>
            <a:endParaRPr lang="fr-CA" dirty="0"/>
          </a:p>
        </p:txBody>
      </p:sp>
    </p:spTree>
    <p:extLst>
      <p:ext uri="{BB962C8B-B14F-4D97-AF65-F5344CB8AC3E}">
        <p14:creationId xmlns:p14="http://schemas.microsoft.com/office/powerpoint/2010/main" val="1703292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23</a:t>
            </a:fld>
            <a:endParaRPr lang="fr-CA"/>
          </a:p>
        </p:txBody>
      </p:sp>
    </p:spTree>
    <p:extLst>
      <p:ext uri="{BB962C8B-B14F-4D97-AF65-F5344CB8AC3E}">
        <p14:creationId xmlns:p14="http://schemas.microsoft.com/office/powerpoint/2010/main" val="296959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Avant de comprendre</a:t>
            </a:r>
            <a:r>
              <a:rPr lang="fr-CA" baseline="0" dirty="0" smtClean="0"/>
              <a:t> pourquoi maintenant on parle de bienveillance dans nos écoles aujourd’hui, je crois qu’il se faire un petit historique avant de voir comment nos convictions on changé dans le temps et influence nos façons d’agir auprès des élèves.</a:t>
            </a:r>
          </a:p>
          <a:p>
            <a:endParaRPr lang="fr-CA" baseline="0" dirty="0" smtClean="0"/>
          </a:p>
          <a:p>
            <a:r>
              <a:rPr lang="fr-CA" baseline="0" dirty="0" smtClean="0"/>
              <a:t>Donc une </a:t>
            </a:r>
            <a:r>
              <a:rPr lang="fr-CA" b="1" u="sng" baseline="0" dirty="0" smtClean="0"/>
              <a:t>conviction</a:t>
            </a:r>
            <a:r>
              <a:rPr lang="fr-CA" baseline="0" dirty="0" smtClean="0"/>
              <a:t> c’est une certitude qui est partagée par l’ensemble de la société, ce qui nous permet de légitimer nos actions, car « tout le monde le fait » même si cette action n’est pas correcte auprès des gens. Ex. la cigarette</a:t>
            </a:r>
          </a:p>
          <a:p>
            <a:endParaRPr lang="fr-CA" baseline="0" dirty="0" smtClean="0"/>
          </a:p>
          <a:p>
            <a:r>
              <a:rPr lang="fr-CA" baseline="0" dirty="0" smtClean="0"/>
              <a:t>Par conte, lorsque nos opinions ne sont plus partagées par l’ensemble de la société, cela devient </a:t>
            </a:r>
            <a:r>
              <a:rPr lang="fr-CA" b="0" u="none" baseline="0" dirty="0" smtClean="0"/>
              <a:t>une </a:t>
            </a:r>
            <a:r>
              <a:rPr lang="fr-CA" b="1" u="sng" baseline="0" dirty="0" smtClean="0"/>
              <a:t>croyance</a:t>
            </a:r>
            <a:r>
              <a:rPr lang="fr-CA" b="0" u="none" baseline="0" dirty="0" smtClean="0"/>
              <a:t>, car je suis seul ou groupe restreint à la partager. </a:t>
            </a:r>
          </a:p>
          <a:p>
            <a:endParaRPr lang="fr-CA" b="0" u="none" baseline="0" dirty="0" smtClean="0"/>
          </a:p>
          <a:p>
            <a:r>
              <a:rPr lang="fr-CA" b="0" u="none" baseline="0" dirty="0" smtClean="0"/>
              <a:t>Notre système scolaire à été teinté par toutes sortes de convictions pour l’adoption de bon comportement ou pour réussir à l’école. Par contre, il a laissé plusieurs croyances au fils du temps</a:t>
            </a:r>
            <a:endParaRPr lang="fr-CA" b="1" u="sng" baseline="0" dirty="0" smtClean="0"/>
          </a:p>
          <a:p>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0AB32763-6EC9-4D88-A2B4-074541EB7C83}" type="slidenum">
              <a:rPr lang="fr-CA" smtClean="0"/>
              <a:t>3</a:t>
            </a:fld>
            <a:endParaRPr lang="fr-CA" dirty="0"/>
          </a:p>
        </p:txBody>
      </p:sp>
    </p:spTree>
    <p:extLst>
      <p:ext uri="{BB962C8B-B14F-4D97-AF65-F5344CB8AC3E}">
        <p14:creationId xmlns:p14="http://schemas.microsoft.com/office/powerpoint/2010/main" val="19331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Dans le temps nous étions</a:t>
            </a:r>
            <a:r>
              <a:rPr lang="fr-CA" baseline="0" dirty="0" smtClean="0"/>
              <a:t> convaincus que fumer la cigarette , l’ensemble des gens étaient persuadés que fumer donnait un statut social, fumer permettait de séduire et était très charmant.</a:t>
            </a:r>
          </a:p>
          <a:p>
            <a:endParaRPr lang="fr-CA" baseline="0" dirty="0" smtClean="0"/>
          </a:p>
          <a:p>
            <a:r>
              <a:rPr lang="fr-CA" baseline="0" dirty="0" smtClean="0"/>
              <a:t>Par contre, aujourd'hui la conviction est que fumer la cigarette est mortel, c’est très mal vu, maintenant, de nous afficher comme fumeur</a:t>
            </a:r>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4</a:t>
            </a:fld>
            <a:endParaRPr lang="fr-CA" dirty="0"/>
          </a:p>
        </p:txBody>
      </p:sp>
    </p:spTree>
    <p:extLst>
      <p:ext uri="{BB962C8B-B14F-4D97-AF65-F5344CB8AC3E}">
        <p14:creationId xmlns:p14="http://schemas.microsoft.com/office/powerpoint/2010/main" val="110519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4916">
              <a:defRPr/>
            </a:pPr>
            <a:endParaRPr lang="fr-CA" dirty="0" smtClean="0"/>
          </a:p>
          <a:p>
            <a:r>
              <a:rPr lang="fr-CA" dirty="0" smtClean="0"/>
              <a:t>Dans les années 60 et 70,  malgré le</a:t>
            </a:r>
            <a:r>
              <a:rPr lang="fr-CA" baseline="0" dirty="0" smtClean="0"/>
              <a:t> début d’un changement social, dans le monde de l’éducation l’emprise de nos racines judéo-chrétiennes teinter encore beaucoup nos approches et interventions en éducations.</a:t>
            </a:r>
          </a:p>
          <a:p>
            <a:endParaRPr lang="fr-CA" baseline="0" dirty="0"/>
          </a:p>
          <a:p>
            <a:r>
              <a:rPr lang="fr-CA" baseline="0" dirty="0" smtClean="0"/>
              <a:t>Dans nos écoles nos interactions et nos interventions tournaient autour de la disciple et de l’obéissance. Nos convictions, à cette époque, prônaient que les enfants devaient être corrigés pour leurs indisciplines. La relation à l’élève était surtout basée sur la peur ou la menace afin d’éviter les corrections, nous entendons, encore aujourd’hui, les histoires de châtiment fait auprès des élèves dans nos écoles.</a:t>
            </a:r>
          </a:p>
          <a:p>
            <a:endParaRPr lang="fr-CA" baseline="0" dirty="0" smtClean="0"/>
          </a:p>
          <a:p>
            <a:r>
              <a:rPr lang="fr-CA" baseline="0" dirty="0" smtClean="0"/>
              <a:t>Les gens ne voulaient pas savoir pourquoi les motifs de la manifestation des comportements, on voulait plutôt le faire cesser. La bienveillance était souvent faite en cachette des autres pour ne pas attirer la colère des gens. Les mêmes convictions étaient présentes à la maison, on a qu’a pensé à Aurore l’enfant martyre.</a:t>
            </a:r>
          </a:p>
          <a:p>
            <a:endParaRPr lang="fr-CA" baseline="0" dirty="0" smtClean="0"/>
          </a:p>
          <a:p>
            <a:r>
              <a:rPr lang="fr-CA" baseline="0" dirty="0" smtClean="0"/>
              <a:t>On devait souffrir pour mériter notre ciel.</a:t>
            </a:r>
          </a:p>
          <a:p>
            <a:endParaRPr lang="fr-CA" baseline="0" dirty="0" smtClean="0"/>
          </a:p>
        </p:txBody>
      </p:sp>
      <p:sp>
        <p:nvSpPr>
          <p:cNvPr id="4" name="Espace réservé du numéro de diapositive 3"/>
          <p:cNvSpPr>
            <a:spLocks noGrp="1"/>
          </p:cNvSpPr>
          <p:nvPr>
            <p:ph type="sldNum" sz="quarter" idx="10"/>
          </p:nvPr>
        </p:nvSpPr>
        <p:spPr/>
        <p:txBody>
          <a:bodyPr/>
          <a:lstStyle/>
          <a:p>
            <a:fld id="{0AB32763-6EC9-4D88-A2B4-074541EB7C83}" type="slidenum">
              <a:rPr lang="fr-CA" smtClean="0"/>
              <a:t>5</a:t>
            </a:fld>
            <a:endParaRPr lang="fr-CA" dirty="0"/>
          </a:p>
        </p:txBody>
      </p:sp>
    </p:spTree>
    <p:extLst>
      <p:ext uri="{BB962C8B-B14F-4D97-AF65-F5344CB8AC3E}">
        <p14:creationId xmlns:p14="http://schemas.microsoft.com/office/powerpoint/2010/main" val="421001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Voici des exemples de</a:t>
            </a:r>
            <a:r>
              <a:rPr lang="fr-CA" baseline="0" dirty="0" smtClean="0"/>
              <a:t> punitions qui pouvaient être données </a:t>
            </a:r>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6</a:t>
            </a:fld>
            <a:endParaRPr lang="fr-CA" dirty="0"/>
          </a:p>
        </p:txBody>
      </p:sp>
    </p:spTree>
    <p:extLst>
      <p:ext uri="{BB962C8B-B14F-4D97-AF65-F5344CB8AC3E}">
        <p14:creationId xmlns:p14="http://schemas.microsoft.com/office/powerpoint/2010/main" val="384956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Heureusement, les choses ont évolué. En éducation, la</a:t>
            </a:r>
            <a:r>
              <a:rPr lang="fr-CA" baseline="0" dirty="0" smtClean="0"/>
              <a:t> recherche, ou plutôt notre compréhension de la recherche commencent à teinter nos actions. Les travaux de Skinner, sur le conditionnement opérant, influencent beaucoup notre vision dans les écoles.</a:t>
            </a:r>
          </a:p>
          <a:p>
            <a:endParaRPr lang="fr-CA" baseline="0" dirty="0" smtClean="0"/>
          </a:p>
          <a:p>
            <a:r>
              <a:rPr lang="fr-CA" baseline="0" dirty="0" smtClean="0"/>
              <a:t>Skinner soutenait qu’un sujet qui vit des stimuli agréables, suite à un comportement, aurait tendance à le répéter. À l’inverse, si le sujet vit un stimulus désagréable, suite à un comportement, aura tendance à ne pas le répéter.</a:t>
            </a:r>
          </a:p>
          <a:p>
            <a:endParaRPr lang="fr-CA" baseline="0" dirty="0" smtClean="0"/>
          </a:p>
          <a:p>
            <a:r>
              <a:rPr lang="fr-CA" baseline="0" dirty="0" smtClean="0"/>
              <a:t>C’est à cette époque, les indisciplines étaient punies par une escalade de punitions de plus en plus désagréable afin d’amener les élèves à faire de bons choix. C’est à cette époque que l’on à changé le mot punition par conséquent.</a:t>
            </a:r>
          </a:p>
          <a:p>
            <a:endParaRPr lang="fr-CA" baseline="0" dirty="0" smtClean="0"/>
          </a:p>
          <a:p>
            <a:r>
              <a:rPr lang="fr-CA" baseline="0" dirty="0" smtClean="0"/>
              <a:t>Les interactions respectueuses et bienveillantes sont basées sur l’obéissance aux règles de conduite si l’élève les respecte les c’est interactions avec l’environnement seront positives. Le respect et la bienveillance se méritent.</a:t>
            </a:r>
          </a:p>
          <a:p>
            <a:endParaRPr lang="fr-CA" baseline="0" dirty="0" smtClean="0"/>
          </a:p>
          <a:p>
            <a:r>
              <a:rPr lang="fr-CA" baseline="0" dirty="0" smtClean="0"/>
              <a:t>On considère que les indisciplines sont délibérées et l’on considère que l’on doit casser ces genres de pattern</a:t>
            </a:r>
          </a:p>
        </p:txBody>
      </p:sp>
      <p:sp>
        <p:nvSpPr>
          <p:cNvPr id="4" name="Espace réservé du numéro de diapositive 3"/>
          <p:cNvSpPr>
            <a:spLocks noGrp="1"/>
          </p:cNvSpPr>
          <p:nvPr>
            <p:ph type="sldNum" sz="quarter" idx="10"/>
          </p:nvPr>
        </p:nvSpPr>
        <p:spPr/>
        <p:txBody>
          <a:bodyPr/>
          <a:lstStyle/>
          <a:p>
            <a:fld id="{0AB32763-6EC9-4D88-A2B4-074541EB7C83}" type="slidenum">
              <a:rPr lang="fr-CA" smtClean="0"/>
              <a:t>7</a:t>
            </a:fld>
            <a:endParaRPr lang="fr-CA" dirty="0"/>
          </a:p>
        </p:txBody>
      </p:sp>
    </p:spTree>
    <p:extLst>
      <p:ext uri="{BB962C8B-B14F-4D97-AF65-F5344CB8AC3E}">
        <p14:creationId xmlns:p14="http://schemas.microsoft.com/office/powerpoint/2010/main" val="40105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Exemple de conséquences de</a:t>
            </a:r>
            <a:r>
              <a:rPr lang="fr-CA" baseline="0" dirty="0" smtClean="0"/>
              <a:t> ce temps, et si l’élève ne changeait pas on donnait des conséquences de plus en plus désagréables, jusqu’à la suspension</a:t>
            </a:r>
            <a:endParaRPr lang="fr-CA" dirty="0"/>
          </a:p>
        </p:txBody>
      </p:sp>
      <p:sp>
        <p:nvSpPr>
          <p:cNvPr id="4" name="Espace réservé du numéro de diapositive 3"/>
          <p:cNvSpPr>
            <a:spLocks noGrp="1"/>
          </p:cNvSpPr>
          <p:nvPr>
            <p:ph type="sldNum" sz="quarter" idx="10"/>
          </p:nvPr>
        </p:nvSpPr>
        <p:spPr/>
        <p:txBody>
          <a:bodyPr/>
          <a:lstStyle/>
          <a:p>
            <a:fld id="{2E61351F-DBB1-4664-ADA9-83BC7CB8848D}" type="slidenum">
              <a:rPr lang="fr-CA" smtClean="0"/>
              <a:t>8</a:t>
            </a:fld>
            <a:endParaRPr lang="fr-CA" dirty="0"/>
          </a:p>
        </p:txBody>
      </p:sp>
    </p:spTree>
    <p:extLst>
      <p:ext uri="{BB962C8B-B14F-4D97-AF65-F5344CB8AC3E}">
        <p14:creationId xmlns:p14="http://schemas.microsoft.com/office/powerpoint/2010/main" val="167262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Dans les années 90 et 2000, la vague cognitive prend de plus en plus de popularité auprès</a:t>
            </a:r>
            <a:r>
              <a:rPr lang="fr-CA" baseline="0" dirty="0" smtClean="0"/>
              <a:t> du monde de l’intervention. On reconnait que le comportement provient de notre perception des évènements offerts par l’environnement. Ex.: face à une tâche en mathématiques à faire, un élève peut s’engager dans sa tâche tandis qu’un autre peu se désengager, mêmes stimuli deux réponses différentes.</a:t>
            </a:r>
          </a:p>
          <a:p>
            <a:endParaRPr lang="fr-CA" baseline="0" dirty="0" smtClean="0"/>
          </a:p>
          <a:p>
            <a:r>
              <a:rPr lang="fr-CA" baseline="0" dirty="0" smtClean="0"/>
              <a:t>C’est dans ces années que l’on commence à concevoir, que l’on peut apprendre un comportement, que les élèves n’ont pas tous le même répertoire comportemental. Certains comportements peuvent s’enseigner et pratiquer dans le vécu quotidien de l’élève.</a:t>
            </a:r>
          </a:p>
          <a:p>
            <a:endParaRPr lang="fr-CA" baseline="0" dirty="0" smtClean="0"/>
          </a:p>
          <a:p>
            <a:r>
              <a:rPr lang="fr-CA" baseline="0" dirty="0" smtClean="0"/>
              <a:t>C’est à cette époque que des programmes d’habiletés sociales, gestion émotive prennent de l’importance. Plusieurs programmes d’habiletés sociales sont créés pour la plupart inspirés des habiletés sociales de Goldstein.</a:t>
            </a:r>
            <a:endParaRPr lang="fr-CA" dirty="0"/>
          </a:p>
        </p:txBody>
      </p:sp>
      <p:sp>
        <p:nvSpPr>
          <p:cNvPr id="4" name="Espace réservé du numéro de diapositive 3"/>
          <p:cNvSpPr>
            <a:spLocks noGrp="1"/>
          </p:cNvSpPr>
          <p:nvPr>
            <p:ph type="sldNum" sz="quarter" idx="10"/>
          </p:nvPr>
        </p:nvSpPr>
        <p:spPr/>
        <p:txBody>
          <a:bodyPr/>
          <a:lstStyle/>
          <a:p>
            <a:fld id="{0AB32763-6EC9-4D88-A2B4-074541EB7C83}" type="slidenum">
              <a:rPr lang="fr-CA" smtClean="0"/>
              <a:t>9</a:t>
            </a:fld>
            <a:endParaRPr lang="fr-CA" dirty="0"/>
          </a:p>
        </p:txBody>
      </p:sp>
    </p:spTree>
    <p:extLst>
      <p:ext uri="{BB962C8B-B14F-4D97-AF65-F5344CB8AC3E}">
        <p14:creationId xmlns:p14="http://schemas.microsoft.com/office/powerpoint/2010/main" val="2543726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fr-FR" smtClean="0"/>
              <a:t>Modifiez le style du titre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a:p>
        </p:txBody>
      </p:sp>
      <p:sp>
        <p:nvSpPr>
          <p:cNvPr id="4" name="Date Placeholder 3"/>
          <p:cNvSpPr>
            <a:spLocks noGrp="1"/>
          </p:cNvSpPr>
          <p:nvPr>
            <p:ph type="dt" sz="half" idx="10"/>
          </p:nvPr>
        </p:nvSpPr>
        <p:spPr/>
        <p:txBody>
          <a:bodyPr/>
          <a:lstStyle/>
          <a:p>
            <a:fld id="{3CD9712D-992A-4AB1-A5C2-575F75921AA2}" type="datetimeFigureOut">
              <a:rPr lang="fr-FR"/>
              <a:t>10/05/2017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a:t>
            </a:fld>
            <a:endParaRP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D9712D-992A-4AB1-A5C2-575F75921AA2}" type="datetimeFigureOut">
              <a:rPr lang="fr-FR"/>
              <a:t>10/05/2017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D9712D-992A-4AB1-A5C2-575F75921AA2}" type="datetimeFigureOut">
              <a:rPr lang="fr-FR"/>
              <a:t>10/05/2017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CD9712D-992A-4AB1-A5C2-575F75921AA2}" type="datetimeFigureOut">
              <a:rPr lang="fr-FR"/>
              <a:t>10/05/2017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fr-FR" smtClean="0"/>
              <a:t>Modifiez le style du titre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CD9712D-992A-4AB1-A5C2-575F75921AA2}" type="datetimeFigureOut">
              <a:rPr lang="fr-FR"/>
              <a:t>10/05/2017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3CD9712D-992A-4AB1-A5C2-575F75921AA2}" type="datetimeFigureOut">
              <a:rPr lang="fr-FR"/>
              <a:t>10/05/2017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‹N°›</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143000"/>
          </a:xfrm>
        </p:spPr>
        <p:txBody>
          <a:bodyPr/>
          <a:lstStyle>
            <a:lvl1pPr>
              <a:defRPr/>
            </a:lvl1pPr>
          </a:lstStyle>
          <a:p>
            <a:r>
              <a:rPr lang="fr-FR" smtClean="0"/>
              <a:t>Modifiez le style du titre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3CD9712D-992A-4AB1-A5C2-575F75921AA2}" type="datetimeFigureOut">
              <a:rPr lang="fr-FR"/>
              <a:t>10/05/2017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‹N°›</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fld id="{3CD9712D-992A-4AB1-A5C2-575F75921AA2}" type="datetimeFigureOut">
              <a:rPr lang="fr-FR"/>
              <a:t>10/05/2017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‹N°›</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fr-FR"/>
              <a:t>10/05/2017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‹N°›</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fr-FR" smtClean="0"/>
              <a:t>Modifiez le style du titre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CD9712D-992A-4AB1-A5C2-575F75921AA2}" type="datetimeFigureOut">
              <a:rPr lang="fr-FR"/>
              <a:t>10/05/2017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‹N°›</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fr-FR" smtClean="0"/>
              <a:t>Modifiez le style du titre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fr-FR" smtClean="0"/>
              <a:t>Modifiez le style du titre</a:t>
            </a:r>
            <a:endParaRPr/>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fr-FR"/>
              <a:pPr/>
              <a:t>10/05/2017</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‹N°›</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8.xml"/><Relationship Id="rId7" Type="http://schemas.openxmlformats.org/officeDocument/2006/relationships/notesSlide" Target="../notesSlides/notesSlide10.xml"/><Relationship Id="rId12" Type="http://schemas.openxmlformats.org/officeDocument/2006/relationships/image" Target="../media/image28.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7.xml"/><Relationship Id="rId11" Type="http://schemas.openxmlformats.org/officeDocument/2006/relationships/image" Target="../media/image27.jpeg"/><Relationship Id="rId5" Type="http://schemas.openxmlformats.org/officeDocument/2006/relationships/tags" Target="../tags/tag40.xml"/><Relationship Id="rId10" Type="http://schemas.openxmlformats.org/officeDocument/2006/relationships/image" Target="../media/image26.jpeg"/><Relationship Id="rId4" Type="http://schemas.openxmlformats.org/officeDocument/2006/relationships/tags" Target="../tags/tag39.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oleObject" Target="../embeddings/oleObject1.bin"/><Relationship Id="rId3" Type="http://schemas.openxmlformats.org/officeDocument/2006/relationships/tags" Target="../tags/tag44.xml"/><Relationship Id="rId21" Type="http://schemas.openxmlformats.org/officeDocument/2006/relationships/tags" Target="../tags/tag6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notesSlide" Target="../notesSlides/notesSlide12.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vmlDrawing" Target="../drawings/vmlDrawing1.v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slideLayout" Target="../slideLayouts/slideLayout6.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image" Target="../media/image30.png"/><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image" Target="../media/image29.wmf"/></Relationships>
</file>

<file path=ppt/slides/_rels/slide13.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2" Type="http://schemas.openxmlformats.org/officeDocument/2006/relationships/tags" Target="../tags/tag66.xml"/><Relationship Id="rId16" Type="http://schemas.openxmlformats.org/officeDocument/2006/relationships/notesSlide" Target="../notesSlides/notesSlide13.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slideLayout" Target="../slideLayouts/slideLayout2.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83.xml"/><Relationship Id="rId4" Type="http://schemas.openxmlformats.org/officeDocument/2006/relationships/hyperlink" Target="https://www.ted.com/talks/rita_pierson_every_kid_needs_a_champion?language=fr" TargetMode="External"/></Relationships>
</file>

<file path=ppt/slides/_rels/slide18.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18" Type="http://schemas.openxmlformats.org/officeDocument/2006/relationships/tags" Target="../tags/tag101.xml"/><Relationship Id="rId26" Type="http://schemas.openxmlformats.org/officeDocument/2006/relationships/image" Target="../media/image35.png"/><Relationship Id="rId3" Type="http://schemas.openxmlformats.org/officeDocument/2006/relationships/tags" Target="../tags/tag86.xml"/><Relationship Id="rId21" Type="http://schemas.openxmlformats.org/officeDocument/2006/relationships/slideLayout" Target="../slideLayouts/slideLayout2.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tags" Target="../tags/tag100.xml"/><Relationship Id="rId25" Type="http://schemas.openxmlformats.org/officeDocument/2006/relationships/image" Target="../media/image34.png"/><Relationship Id="rId2" Type="http://schemas.openxmlformats.org/officeDocument/2006/relationships/tags" Target="../tags/tag85.xml"/><Relationship Id="rId16" Type="http://schemas.openxmlformats.org/officeDocument/2006/relationships/tags" Target="../tags/tag99.xml"/><Relationship Id="rId20" Type="http://schemas.openxmlformats.org/officeDocument/2006/relationships/tags" Target="../tags/tag103.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24" Type="http://schemas.openxmlformats.org/officeDocument/2006/relationships/image" Target="../media/image33.png"/><Relationship Id="rId5" Type="http://schemas.openxmlformats.org/officeDocument/2006/relationships/tags" Target="../tags/tag88.xml"/><Relationship Id="rId15" Type="http://schemas.openxmlformats.org/officeDocument/2006/relationships/tags" Target="../tags/tag98.xml"/><Relationship Id="rId23" Type="http://schemas.openxmlformats.org/officeDocument/2006/relationships/image" Target="../media/image32.png"/><Relationship Id="rId10" Type="http://schemas.openxmlformats.org/officeDocument/2006/relationships/tags" Target="../tags/tag93.xml"/><Relationship Id="rId19" Type="http://schemas.openxmlformats.org/officeDocument/2006/relationships/tags" Target="../tags/tag102.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 Id="rId2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image" Target="../media/image36.png"/><Relationship Id="rId3" Type="http://schemas.openxmlformats.org/officeDocument/2006/relationships/tags" Target="../tags/tag106.xml"/><Relationship Id="rId21" Type="http://schemas.openxmlformats.org/officeDocument/2006/relationships/tags" Target="../tags/tag124.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image" Target="../media/image33.png"/><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tags" Target="../tags/tag123.xml"/><Relationship Id="rId29" Type="http://schemas.openxmlformats.org/officeDocument/2006/relationships/image" Target="../media/image35.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image" Target="../media/image32.png"/><Relationship Id="rId5" Type="http://schemas.openxmlformats.org/officeDocument/2006/relationships/tags" Target="../tags/tag108.xml"/><Relationship Id="rId15" Type="http://schemas.openxmlformats.org/officeDocument/2006/relationships/tags" Target="../tags/tag118.xml"/><Relationship Id="rId23" Type="http://schemas.openxmlformats.org/officeDocument/2006/relationships/notesSlide" Target="../notesSlides/notesSlide19.xml"/><Relationship Id="rId28" Type="http://schemas.openxmlformats.org/officeDocument/2006/relationships/image" Target="../media/image37.png"/><Relationship Id="rId10" Type="http://schemas.openxmlformats.org/officeDocument/2006/relationships/tags" Target="../tags/tag113.xml"/><Relationship Id="rId19" Type="http://schemas.openxmlformats.org/officeDocument/2006/relationships/tags" Target="../tags/tag122.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slideLayout" Target="../slideLayouts/slideLayout2.xml"/><Relationship Id="rId27"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oleObject" Target="../embeddings/oleObject2.bin"/><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notesSlide" Target="../notesSlides/notesSlide20.xml"/><Relationship Id="rId2" Type="http://schemas.openxmlformats.org/officeDocument/2006/relationships/tags" Target="../tags/tag125.xml"/><Relationship Id="rId16" Type="http://schemas.openxmlformats.org/officeDocument/2006/relationships/slideLayout" Target="../slideLayouts/slideLayout7.xml"/><Relationship Id="rId20" Type="http://schemas.openxmlformats.org/officeDocument/2006/relationships/image" Target="../media/image39.jpeg"/><Relationship Id="rId1" Type="http://schemas.openxmlformats.org/officeDocument/2006/relationships/vmlDrawing" Target="../drawings/vmlDrawing2.v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tags" Target="../tags/tag138.xml"/><Relationship Id="rId10" Type="http://schemas.openxmlformats.org/officeDocument/2006/relationships/tags" Target="../tags/tag133.xml"/><Relationship Id="rId19" Type="http://schemas.openxmlformats.org/officeDocument/2006/relationships/image" Target="../media/image38.emf"/><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s>
</file>

<file path=ppt/slides/_rels/slide21.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oleObject" Target="../embeddings/oleObject3.bin"/><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notesSlide" Target="../notesSlides/notesSlide21.xml"/><Relationship Id="rId2" Type="http://schemas.openxmlformats.org/officeDocument/2006/relationships/tags" Target="../tags/tag139.xml"/><Relationship Id="rId16" Type="http://schemas.openxmlformats.org/officeDocument/2006/relationships/slideLayout" Target="../slideLayouts/slideLayout7.xml"/><Relationship Id="rId20" Type="http://schemas.openxmlformats.org/officeDocument/2006/relationships/image" Target="../media/image40.jpeg"/><Relationship Id="rId1" Type="http://schemas.openxmlformats.org/officeDocument/2006/relationships/vmlDrawing" Target="../drawings/vmlDrawing3.v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tags" Target="../tags/tag152.xml"/><Relationship Id="rId10" Type="http://schemas.openxmlformats.org/officeDocument/2006/relationships/tags" Target="../tags/tag147.xml"/><Relationship Id="rId19" Type="http://schemas.openxmlformats.org/officeDocument/2006/relationships/image" Target="../media/image38.emf"/><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s>
</file>

<file path=ppt/slides/_rels/slide2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41.jpeg"/><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notesSlide" Target="../notesSlides/notesSlide22.xml"/><Relationship Id="rId17" Type="http://schemas.openxmlformats.org/officeDocument/2006/relationships/image" Target="../media/image45.jpeg"/><Relationship Id="rId2" Type="http://schemas.openxmlformats.org/officeDocument/2006/relationships/tags" Target="../tags/tag154.xml"/><Relationship Id="rId16" Type="http://schemas.openxmlformats.org/officeDocument/2006/relationships/image" Target="../media/image44.jpeg"/><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slideLayout" Target="../slideLayouts/slideLayout2.xml"/><Relationship Id="rId5" Type="http://schemas.openxmlformats.org/officeDocument/2006/relationships/tags" Target="../tags/tag157.xml"/><Relationship Id="rId15" Type="http://schemas.openxmlformats.org/officeDocument/2006/relationships/image" Target="../media/image43.jpeg"/><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46.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0.jpeg"/><Relationship Id="rId3" Type="http://schemas.openxmlformats.org/officeDocument/2006/relationships/tags" Target="../tags/tag14.xml"/><Relationship Id="rId7" Type="http://schemas.openxmlformats.org/officeDocument/2006/relationships/slideLayout" Target="../slideLayouts/slideLayout7.xml"/><Relationship Id="rId12" Type="http://schemas.openxmlformats.org/officeDocument/2006/relationships/image" Target="../media/image9.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8.jpeg"/><Relationship Id="rId5" Type="http://schemas.openxmlformats.org/officeDocument/2006/relationships/tags" Target="../tags/tag16.xml"/><Relationship Id="rId10" Type="http://schemas.openxmlformats.org/officeDocument/2006/relationships/image" Target="../media/image7.jpeg"/><Relationship Id="rId4" Type="http://schemas.openxmlformats.org/officeDocument/2006/relationships/tags" Target="../tags/tag15.xml"/><Relationship Id="rId9" Type="http://schemas.openxmlformats.org/officeDocument/2006/relationships/image" Target="../media/image6.jpeg"/><Relationship Id="rId1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3.xml"/><Relationship Id="rId7" Type="http://schemas.openxmlformats.org/officeDocument/2006/relationships/notesSlide" Target="../notesSlides/notesSlide6.xml"/><Relationship Id="rId12" Type="http://schemas.openxmlformats.org/officeDocument/2006/relationships/image" Target="../media/image17.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7.xml"/><Relationship Id="rId11" Type="http://schemas.openxmlformats.org/officeDocument/2006/relationships/image" Target="../media/image16.png"/><Relationship Id="rId5" Type="http://schemas.openxmlformats.org/officeDocument/2006/relationships/tags" Target="../tags/tag25.xml"/><Relationship Id="rId10" Type="http://schemas.openxmlformats.org/officeDocument/2006/relationships/image" Target="../media/image15.jpeg"/><Relationship Id="rId4" Type="http://schemas.openxmlformats.org/officeDocument/2006/relationships/tags" Target="../tags/tag24.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8.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1.xml"/><Relationship Id="rId7" Type="http://schemas.openxmlformats.org/officeDocument/2006/relationships/image" Target="../media/image19.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8.xml"/><Relationship Id="rId5" Type="http://schemas.openxmlformats.org/officeDocument/2006/relationships/slideLayout" Target="../slideLayouts/slideLayout7.xml"/><Relationship Id="rId10" Type="http://schemas.openxmlformats.org/officeDocument/2006/relationships/image" Target="../media/image22.jpeg"/><Relationship Id="rId4" Type="http://schemas.openxmlformats.org/officeDocument/2006/relationships/tags" Target="../tags/tag32.xm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3.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1196752"/>
            <a:ext cx="11233248" cy="2348880"/>
          </a:xfrm>
        </p:spPr>
        <p:txBody>
          <a:bodyPr>
            <a:normAutofit/>
          </a:bodyPr>
          <a:lstStyle/>
          <a:p>
            <a:pPr algn="l" defTabSz="914400">
              <a:lnSpc>
                <a:spcPct val="90000"/>
              </a:lnSpc>
              <a:spcBef>
                <a:spcPts val="0"/>
              </a:spcBef>
              <a:buNone/>
            </a:pPr>
            <a:r>
              <a:rPr lang="fr-FR" dirty="0" smtClean="0">
                <a:solidFill>
                  <a:srgbClr val="FF0000"/>
                </a:solidFill>
                <a:latin typeface="Euphemia"/>
              </a:rPr>
              <a:t>Le concept de la bienveillance</a:t>
            </a:r>
            <a:endParaRPr lang="fr-FR" b="0" i="0" dirty="0">
              <a:solidFill>
                <a:srgbClr val="FF0000"/>
              </a:solidFill>
              <a:latin typeface="Euphemia"/>
            </a:endParaRPr>
          </a:p>
        </p:txBody>
      </p:sp>
      <p:sp>
        <p:nvSpPr>
          <p:cNvPr id="5" name="Rectangle 17"/>
          <p:cNvSpPr>
            <a:spLocks noChangeArrowheads="1"/>
          </p:cNvSpPr>
          <p:nvPr>
            <p:custDataLst>
              <p:tags r:id="rId2"/>
            </p:custDataLst>
          </p:nvPr>
        </p:nvSpPr>
        <p:spPr bwMode="auto">
          <a:xfrm>
            <a:off x="189288" y="4221088"/>
            <a:ext cx="11665296" cy="2185214"/>
          </a:xfrm>
          <a:prstGeom prst="rect">
            <a:avLst/>
          </a:prstGeom>
          <a:noFill/>
          <a:ln w="9525">
            <a:noFill/>
            <a:miter lim="800000"/>
            <a:headEnd/>
            <a:tailEnd/>
          </a:ln>
        </p:spPr>
        <p:txBody>
          <a:bodyPr wrap="square">
            <a:spAutoFit/>
          </a:bodyPr>
          <a:lstStyle/>
          <a:p>
            <a:pPr>
              <a:spcBef>
                <a:spcPct val="50000"/>
              </a:spcBef>
            </a:pPr>
            <a:r>
              <a:rPr lang="fr-CA" sz="2800" b="1" dirty="0" smtClean="0">
                <a:solidFill>
                  <a:srgbClr val="7030A0"/>
                </a:solidFill>
              </a:rPr>
              <a:t>Martin Bourgeois</a:t>
            </a:r>
            <a:r>
              <a:rPr lang="fr-CA" sz="2000" b="1" dirty="0" smtClean="0"/>
              <a:t>,</a:t>
            </a:r>
          </a:p>
          <a:p>
            <a:pPr>
              <a:spcBef>
                <a:spcPct val="50000"/>
              </a:spcBef>
            </a:pPr>
            <a:r>
              <a:rPr lang="fr-CA" sz="2000" b="1" dirty="0" smtClean="0"/>
              <a:t>conseiller </a:t>
            </a:r>
            <a:r>
              <a:rPr lang="fr-CA" sz="2000" b="1" dirty="0"/>
              <a:t>pédagogique en adaptation </a:t>
            </a:r>
            <a:r>
              <a:rPr lang="fr-CA" sz="2000" b="1" dirty="0" smtClean="0"/>
              <a:t>scolaire</a:t>
            </a:r>
          </a:p>
          <a:p>
            <a:pPr>
              <a:spcBef>
                <a:spcPct val="50000"/>
              </a:spcBef>
            </a:pPr>
            <a:r>
              <a:rPr lang="fr-CA" sz="2000" b="1" dirty="0" smtClean="0"/>
              <a:t>Commission scolaire des Laurentides</a:t>
            </a:r>
          </a:p>
          <a:p>
            <a:pPr>
              <a:spcBef>
                <a:spcPts val="0"/>
              </a:spcBef>
            </a:pPr>
            <a:endParaRPr lang="fr-CA" sz="1600" b="1" dirty="0"/>
          </a:p>
          <a:p>
            <a:pPr>
              <a:spcBef>
                <a:spcPts val="0"/>
              </a:spcBef>
            </a:pPr>
            <a:endParaRPr lang="fr-CA" sz="1600" b="1" dirty="0" smtClean="0"/>
          </a:p>
          <a:p>
            <a:pPr>
              <a:spcBef>
                <a:spcPts val="0"/>
              </a:spcBef>
            </a:pPr>
            <a:endParaRPr lang="fr-CA" sz="1600" b="1" dirty="0"/>
          </a:p>
        </p:txBody>
      </p:sp>
      <p:sp>
        <p:nvSpPr>
          <p:cNvPr id="3" name="AutoShape 6" descr="data:image/jpeg;base64,/9j/4AAQSkZJRgABAQAAAQABAAD/2wCEAAkGBxEQEhUTERQWFRUXGBoZGBcYGRceIRoXGBoYGSAaGB0gICgiGhomHxcaIjEiKSkyLzouHh8zODM4NygtLisBCgoKDg0OGhAQGismHh83KzAyKysuKysrKy8tLjE1Ky0tLSstLS0xNy0wKzgtKystLTI2OC0tLC8zKzIrKy0tOP/AABEIAHgAeAMBIgACEQEDEQH/xAAbAAEAAwADAQAAAAAAAAAAAAAABAUGAQMHAv/EAD4QAAIBAwIDBgEHCwQDAAAAAAECAwAEERIhBTFRBhMiQWFxgRQyQlKRkqEHIzNTYmNygqKywRY0c7EVJFT/xAAYAQEBAQEBAAAAAAAAAAAAAAAAAgEFBP/EAB0RAQEAAwEAAwEAAAAAAAAAAAABAhESBDFh8AP/2gAMAwEAAhEDEQA/APcaUpQKUpQdN3cpGjO7BFUEszHAUDcknyFUsd1d3W8AFvEeUkqlpHH7MewjHq5J/ZpeJ8quxCf0UCrLIMfOlcnu19l0M5HUp0q+Vd6CnXs8pwZZriQ9TMyg/CPSv4V9N2cgI27xT1WaYH7ddXFcFqDO3FldWoL28jzqBkwSkFiB5RScw/QNqB2GRzq44beRzxpLE2pHUMrdQd/gfSurifGILcxpK4VpWCRrzLEkDYDfAyMnkMioN3wYxlprPTHLnUyco5T5iQb6WP6wDI2zkbUF6DXNQeE8RW4iEigjOQynmjqcMjftA7VOoFKUoFKUoFKUoFKUoMjZcct7Y3Es0mDLPIVTBLFYtEOVUDJXKc8YyfWrUcZmY4SznPQsYlB+18j7KyVzw2CzuWt4MAyi0d8nLMVunyzeZzrrfpIpJAIODggeR2OD64IPxFBVvxG9+jZr/NcKP+kajQX0vzpIoB0jDSN8HcKqn+Q1K4txIQW8s3zgiMQAfnMOS56k7VJM2lNUmFwuW32G2Tv0G+9BT33ZxRDL3O87aWEshLMzxnWgduejUOQ2GTtVnwq+W5iWRMgMNweasMhkYeTKQQR6V2y3SKneM6qmM6yRpx1znGPXNUlyTZT96P8AbzMqyj9XKdll/hfZW6EKfNqDviHc3zKPm3EXeY/eQlUY+7LJH9yrwVQRSCa/Ygj/ANaLQdxnXOVc532wsSfePSr4UHNKUoFKUoFKUoFKUoMFxG0ja9y4zKl3BKh/dyxd1sfNcxsCOoFaa94DBI5kYMrkAMyO6FwucB9JGoDJ58smo3aOyjL20jKC6ToEbG6hshgD0OBt6CrTit53ETy6WYINRC7nSOZA88DJx6UFLHZCaRIYlVLS0ZcqBgPKuCqKOQSPYnq2kfROdH6VSJYS5MlncKqSnvNLx94hLAeJCGQgNz5kb1M4ct0GPftCy42Maupz6hmbb40HRF2XskcSLbQhgcghBseoHIH1AqdfWSTxvFIMpIpRh1VgQf8AuuL3iKxGNSCWkcIoGM5IJJ9gASalHegw35Po2LK7MXf5JCZnPN5ZXeTf1A8ujCt3Wd7A2kcfD7YRqFDRIxwMZZlGSfU1ohQKUpQKUpQKUpQKUpQUXaq5SNYGkZUX5REMsQBuT5n3xV2DmqHjQV7u0jcBkInbDAEFlRVAwee0j7V9LwSSHAs5zEo5RSL3kYHRRqVlHoGx6UH1JwRoiTaTdzk5MbIHjyTkkJlSvsrAelcGLiR2721X9oRSt/SZAPxrh7ziCfOggk/aSdl2/haM4+9VBa/lE76YQx2+SxwjmZBG58gj4OSfLbfyzTTLZGn4dwgRuZZHaWYjTrfHhUnJWNRsinA5bnAyTirNmxudh5k+QqlEnEpOUdtB6tJJKfuhYx/VReAd5g3crXGMHQQEjyP3Y+cP4i1GnYRs8OtMb/mI9/5RV7VB2KlDW7BcaUnuI1x5KkzqB8MYq/oFKUoFKUoFKUoFKUoML25t47i6tkkUMsJRyD9aaeONfYgRvvV6eE3EW9tcEj9XODIMDyD5Drz5kt7VT3yazczn/wCq2QHP0IJEz/XJIK2goMT2nurq5j+RdyYp5sgnVlGiUZfTIAOey4IB8XKsDbcPa5k+TquGYlNzpAK55EciNJxjoMV7hPIEBY8lBJ9hvXiXCLspLDKeYkRj/M3i/BjXq8+9Zac73c94b/fD0jg3aJniWPS1xcR5jmEYwBJGdJLOcKucasc8HlU0WV5P+nkWFDzjgJLfGY4P3VU+tXKRAcgBuTsPM8z719mvK6LGfkwCpbd0MDCxSAAYwssSn+5XrZisR2XBhTh8o+ZNbLC/o6jXET6byrv9YVtxQc0pSgUpSgGuuaYICzEADmSQAPia+zWG/KHYRyvF3mgDu5tDyY0rOHgdNzlUYhXAJB2z7UGti4rC7mNZY2kHNA6lgOukHNVcnaiOVSLLFzIdl0Z0BuskgGlV67522FUvB+AC5VllXNoyDRk24YSZI1wtAoCDTkFtWTkbDBz3WF1a2F1JCtwoi7oySB5ARC6FF5k4XWrDwjzTON6Ds7TRJY8JmDPkompnO2uXUHLY6s/l61r1NYi74tb3UhNyzQ20YZU7xJE713UqZcsoAQKSF66mPktSuy3a21a3jSSZFdB3TMxwrPH4CUc+FgSudj50Fp2ynMdnMR5oV+LEL/k14/cDKsB0OPs2r2viljHdxGN8lGwcqem4IPvXm/8Ao+c3Jt99GNRmxt3Z8x5a+Yx135c/X588cZdub7v5Z55S4z6en2Nx3kaP9ZVb7QD/AJqQa64YQiqqjAUAD0AGB+FVV32ltkLKr966gkxxeNgB9bGy+7EV5HSit7M20d3wqCPUcGJV1KRlJE2yOjqy59xUqDtF8nUJxDELrgd4QRHJ5albkufqMcg7b7E5rs1xmCzjt9EqSJJFF3yRZcwy6B+dIQHCMNm5Y0g+bVZcSurW/uo4GnXuu67yNUcATO5dOY2bQqnw9Xzjwig1EvFIVcRNLGJDyQuoY+y5yakwzBwGUhlPIggg/EViuMcBFuqKilbRY/zgHyckvkDXMZwdY0gAHVkYPPbD8nVgkUk2jQQYodbxkFXnLztJ4gArsAyDIHLHLlQbmlKUETi1+ltC8z50ouSBjJ9BkgZJ23NedcX4tLckKTG4Kl5CSTbQRqcZ0jBvHz4RkhSRsNjXps0YZSrAEEYIIyCD5EdKok7Mj5Q8zya0Lq6xaQArIoVdRz4lXGVGAASTucYCg4ZxuW7aKzw1vqEpJGFfuYiEAwu0byMHPh5KhxvuNVa8AtIyrR28KsowGCLkexxnPrVLccIgAdY1KEyd4HDHUsgyAyE50gaj4eWCw5E12wcUvYcB0S4T6yERvj1Rsox9Qy+1T1Fc1P4rBxA6/k80Cj6IeJyR6FhJg566duhrOWnC4JZh3s0kF1v+bZLdS+NjpxHidN+e/sOVaAdqYh+kjnjPrEzAe5TUPxqPd8f4VOpimmt3U80l0j8GHOqSgv2MKMWiNsT0MBjP34XX+2onF4ZbaJ3e0mbRvmK9mKaRjLNnSwAG+Ap5Yq0jjsx/t7/ux0W4RwB0CvqAHtVTwrtTJJGrPeWw7zJWO4heIlCTjL6wpJXBPhxvQSv/AAkj4LWFtKOYMl5NIPcBoSMVNuOC3EqLE0FjHGp1BMSSKD10BY1PxrjsvxJ4rSCN4ZnZI1QlFVlOnw+FtW4wBUviXakW8ZkktrkIvNtC7DqfFsOp5Cg+7bg040iS5bC/QhjSJfbHibH81d912etJixktoWLDdii5OeeTjOfXNQf9SysMpaS7jILPCAR6EM21dMnFL+TklvB6lnmP3QIwPvVnUbqq/jPEriyV4GVp0OgoxwzmF27twQ20jxsyHf5yuM7jJqOD8Vmtm0q0aAKJEYFhbTxscZwctZvq2JGVBO43FX68JSR1e6Z53BGCW0hdwcKi4XSSBkHOcLknFWT9mR8pSZJNKBndotIOpnUq2Gz4VbILLgglVO2+UspZpZ8HvkuIUmTOlxkZxkdQcEjIO2xxSpUMQQBVAAGwAAAA6ADkKVrH3SlKCNcWSP6HqKhvww+TD40pU3GVstdRsZB5Z9iK63t5ORUn33rmlTcYrqosnDEb50Kn3jU/4ru7lsY0nHTBxjpjHKlKnTdq9uzcGossARj9KMGM/amDXcnCJhsk10o/5NX94alKrTLX1wfs8bdSiFiCxbxFfCTzCgABV88AeZq0ThreZA9t6UquYm5VMgskTfmepqTSlVphSlKD/9k="/>
          <p:cNvSpPr>
            <a:spLocks noChangeAspect="1" noChangeArrowheads="1"/>
          </p:cNvSpPr>
          <p:nvPr>
            <p:custDataLst>
              <p:tags r:id="rId3"/>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4" name="AutoShape 8" descr="data:image/jpeg;base64,/9j/4AAQSkZJRgABAQAAAQABAAD/2wCEAAkGBxEQEhUTERQWFRUXGBoZGBcYGRceIRoXGBoYGSAaGB0gICgiGhomHxcaIjEiKSkyLzouHh8zODM4NygtLisBCgoKDg0OGhAQGismHh83KzAyKysuKysrKy8tLjE1Ky0tLSstLS0xNy0wKzgtKystLTI2OC0tLC8zKzIrKy0tOP/AABEIAHgAeAMBIgACEQEDEQH/xAAbAAEAAwADAQAAAAAAAAAAAAAABAUGAQMHAv/EAD4QAAIBAwIDBgEHCwQDAAAAAAECAwAEERIhBTFRBhMiQWFxgRQyQlKRkqEHIzNTYmNygqKywRY0c7EVJFT/xAAYAQEBAQEBAAAAAAAAAAAAAAAAAgEFBP/EAB0RAQEAAwEAAwEAAAAAAAAAAAABAhESBDFh8AP/2gAMAwEAAhEDEQA/APcaUpQKUpQdN3cpGjO7BFUEszHAUDcknyFUsd1d3W8AFvEeUkqlpHH7MewjHq5J/ZpeJ8quxCf0UCrLIMfOlcnu19l0M5HUp0q+Vd6CnXs8pwZZriQ9TMyg/CPSv4V9N2cgI27xT1WaYH7ddXFcFqDO3FldWoL28jzqBkwSkFiB5RScw/QNqB2GRzq44beRzxpLE2pHUMrdQd/gfSurifGILcxpK4VpWCRrzLEkDYDfAyMnkMioN3wYxlprPTHLnUyco5T5iQb6WP6wDI2zkbUF6DXNQeE8RW4iEigjOQynmjqcMjftA7VOoFKUoFKUoFKUoFKUoMjZcct7Y3Es0mDLPIVTBLFYtEOVUDJXKc8YyfWrUcZmY4SznPQsYlB+18j7KyVzw2CzuWt4MAyi0d8nLMVunyzeZzrrfpIpJAIODggeR2OD64IPxFBVvxG9+jZr/NcKP+kajQX0vzpIoB0jDSN8HcKqn+Q1K4txIQW8s3zgiMQAfnMOS56k7VJM2lNUmFwuW32G2Tv0G+9BT33ZxRDL3O87aWEshLMzxnWgduejUOQ2GTtVnwq+W5iWRMgMNweasMhkYeTKQQR6V2y3SKneM6qmM6yRpx1znGPXNUlyTZT96P8AbzMqyj9XKdll/hfZW6EKfNqDviHc3zKPm3EXeY/eQlUY+7LJH9yrwVQRSCa/Ygj/ANaLQdxnXOVc532wsSfePSr4UHNKUoFKUoFKUoFKUoMFxG0ja9y4zKl3BKh/dyxd1sfNcxsCOoFaa94DBI5kYMrkAMyO6FwucB9JGoDJ58smo3aOyjL20jKC6ToEbG6hshgD0OBt6CrTit53ETy6WYINRC7nSOZA88DJx6UFLHZCaRIYlVLS0ZcqBgPKuCqKOQSPYnq2kfROdH6VSJYS5MlncKqSnvNLx94hLAeJCGQgNz5kb1M4ct0GPftCy42Maupz6hmbb40HRF2XskcSLbQhgcghBseoHIH1AqdfWSTxvFIMpIpRh1VgQf8AuuL3iKxGNSCWkcIoGM5IJJ9gASalHegw35Po2LK7MXf5JCZnPN5ZXeTf1A8ujCt3Wd7A2kcfD7YRqFDRIxwMZZlGSfU1ohQKUpQKUpQKUpQKUpQUXaq5SNYGkZUX5REMsQBuT5n3xV2DmqHjQV7u0jcBkInbDAEFlRVAwee0j7V9LwSSHAs5zEo5RSL3kYHRRqVlHoGx6UH1JwRoiTaTdzk5MbIHjyTkkJlSvsrAelcGLiR2721X9oRSt/SZAPxrh7ziCfOggk/aSdl2/haM4+9VBa/lE76YQx2+SxwjmZBG58gj4OSfLbfyzTTLZGn4dwgRuZZHaWYjTrfHhUnJWNRsinA5bnAyTirNmxudh5k+QqlEnEpOUdtB6tJJKfuhYx/VReAd5g3crXGMHQQEjyP3Y+cP4i1GnYRs8OtMb/mI9/5RV7VB2KlDW7BcaUnuI1x5KkzqB8MYq/oFKUoFKUoFKUoFKUoML25t47i6tkkUMsJRyD9aaeONfYgRvvV6eE3EW9tcEj9XODIMDyD5Drz5kt7VT3yazczn/wCq2QHP0IJEz/XJIK2goMT2nurq5j+RdyYp5sgnVlGiUZfTIAOey4IB8XKsDbcPa5k+TquGYlNzpAK55EciNJxjoMV7hPIEBY8lBJ9hvXiXCLspLDKeYkRj/M3i/BjXq8+9Zac73c94b/fD0jg3aJniWPS1xcR5jmEYwBJGdJLOcKucasc8HlU0WV5P+nkWFDzjgJLfGY4P3VU+tXKRAcgBuTsPM8z719mvK6LGfkwCpbd0MDCxSAAYwssSn+5XrZisR2XBhTh8o+ZNbLC/o6jXET6byrv9YVtxQc0pSgUpSgGuuaYICzEADmSQAPia+zWG/KHYRyvF3mgDu5tDyY0rOHgdNzlUYhXAJB2z7UGti4rC7mNZY2kHNA6lgOukHNVcnaiOVSLLFzIdl0Z0BuskgGlV67522FUvB+AC5VllXNoyDRk24YSZI1wtAoCDTkFtWTkbDBz3WF1a2F1JCtwoi7oySB5ARC6FF5k4XWrDwjzTON6Ds7TRJY8JmDPkompnO2uXUHLY6s/l61r1NYi74tb3UhNyzQ20YZU7xJE713UqZcsoAQKSF66mPktSuy3a21a3jSSZFdB3TMxwrPH4CUc+FgSudj50Fp2ynMdnMR5oV+LEL/k14/cDKsB0OPs2r2viljHdxGN8lGwcqem4IPvXm/8Ao+c3Jt99GNRmxt3Z8x5a+Yx135c/X588cZdub7v5Z55S4z6en2Nx3kaP9ZVb7QD/AJqQa64YQiqqjAUAD0AGB+FVV32ltkLKr966gkxxeNgB9bGy+7EV5HSit7M20d3wqCPUcGJV1KRlJE2yOjqy59xUqDtF8nUJxDELrgd4QRHJ5albkufqMcg7b7E5rs1xmCzjt9EqSJJFF3yRZcwy6B+dIQHCMNm5Y0g+bVZcSurW/uo4GnXuu67yNUcATO5dOY2bQqnw9Xzjwig1EvFIVcRNLGJDyQuoY+y5yakwzBwGUhlPIggg/EViuMcBFuqKilbRY/zgHyckvkDXMZwdY0gAHVkYPPbD8nVgkUk2jQQYodbxkFXnLztJ4gArsAyDIHLHLlQbmlKUETi1+ltC8z50ouSBjJ9BkgZJ23NedcX4tLckKTG4Kl5CSTbQRqcZ0jBvHz4RkhSRsNjXps0YZSrAEEYIIyCD5EdKok7Mj5Q8zya0Lq6xaQArIoVdRz4lXGVGAASTucYCg4ZxuW7aKzw1vqEpJGFfuYiEAwu0byMHPh5KhxvuNVa8AtIyrR28KsowGCLkexxnPrVLccIgAdY1KEyd4HDHUsgyAyE50gaj4eWCw5E12wcUvYcB0S4T6yERvj1Rsox9Qy+1T1Fc1P4rBxA6/k80Cj6IeJyR6FhJg566duhrOWnC4JZh3s0kF1v+bZLdS+NjpxHidN+e/sOVaAdqYh+kjnjPrEzAe5TUPxqPd8f4VOpimmt3U80l0j8GHOqSgv2MKMWiNsT0MBjP34XX+2onF4ZbaJ3e0mbRvmK9mKaRjLNnSwAG+Ap5Yq0jjsx/t7/ux0W4RwB0CvqAHtVTwrtTJJGrPeWw7zJWO4heIlCTjL6wpJXBPhxvQSv/AAkj4LWFtKOYMl5NIPcBoSMVNuOC3EqLE0FjHGp1BMSSKD10BY1PxrjsvxJ4rSCN4ZnZI1QlFVlOnw+FtW4wBUviXakW8ZkktrkIvNtC7DqfFsOp5Cg+7bg040iS5bC/QhjSJfbHibH81d912etJixktoWLDdii5OeeTjOfXNQf9SysMpaS7jILPCAR6EM21dMnFL+TklvB6lnmP3QIwPvVnUbqq/jPEriyV4GVp0OgoxwzmF27twQ20jxsyHf5yuM7jJqOD8Vmtm0q0aAKJEYFhbTxscZwctZvq2JGVBO43FX68JSR1e6Z53BGCW0hdwcKi4XSSBkHOcLknFWT9mR8pSZJNKBndotIOpnUq2Gz4VbILLgglVO2+UspZpZ8HvkuIUmTOlxkZxkdQcEjIO2xxSpUMQQBVAAGwAAAA6ADkKVrH3SlKCNcWSP6HqKhvww+TD40pU3GVstdRsZB5Z9iK63t5ORUn33rmlTcYrqosnDEb50Kn3jU/4ru7lsY0nHTBxjpjHKlKnTdq9uzcGossARj9KMGM/amDXcnCJhsk10o/5NX94alKrTLX1wfs8bdSiFiCxbxFfCTzCgABV88AeZq0ThreZA9t6UquYm5VMgskTfmepqTSlVphSlKD/9k="/>
          <p:cNvSpPr>
            <a:spLocks noChangeAspect="1" noChangeArrowheads="1"/>
          </p:cNvSpPr>
          <p:nvPr>
            <p:custDataLst>
              <p:tags r:id="rId4"/>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6" name="AutoShape 10" descr="data:image/jpeg;base64,/9j/4AAQSkZJRgABAQAAAQABAAD/2wCEAAkGBxEQEhUTERQWFRUXGBoZGBcYGRceIRoXGBoYGSAaGB0gICgiGhomHxcaIjEiKSkyLzouHh8zODM4NygtLisBCgoKDg0OGhAQGismHh83KzAyKysuKysrKy8tLjE1Ky0tLSstLS0xNy0wKzgtKystLTI2OC0tLC8zKzIrKy0tOP/AABEIAHgAeAMBIgACEQEDEQH/xAAbAAEAAwADAQAAAAAAAAAAAAAABAUGAQMHAv/EAD4QAAIBAwIDBgEHCwQDAAAAAAECAwAEERIhBTFRBhMiQWFxgRQyQlKRkqEHIzNTYmNygqKywRY0c7EVJFT/xAAYAQEBAQEBAAAAAAAAAAAAAAAAAgEFBP/EAB0RAQEAAwEAAwEAAAAAAAAAAAABAhESBDFh8AP/2gAMAwEAAhEDEQA/APcaUpQKUpQdN3cpGjO7BFUEszHAUDcknyFUsd1d3W8AFvEeUkqlpHH7MewjHq5J/ZpeJ8quxCf0UCrLIMfOlcnu19l0M5HUp0q+Vd6CnXs8pwZZriQ9TMyg/CPSv4V9N2cgI27xT1WaYH7ddXFcFqDO3FldWoL28jzqBkwSkFiB5RScw/QNqB2GRzq44beRzxpLE2pHUMrdQd/gfSurifGILcxpK4VpWCRrzLEkDYDfAyMnkMioN3wYxlprPTHLnUyco5T5iQb6WP6wDI2zkbUF6DXNQeE8RW4iEigjOQynmjqcMjftA7VOoFKUoFKUoFKUoFKUoMjZcct7Y3Es0mDLPIVTBLFYtEOVUDJXKc8YyfWrUcZmY4SznPQsYlB+18j7KyVzw2CzuWt4MAyi0d8nLMVunyzeZzrrfpIpJAIODggeR2OD64IPxFBVvxG9+jZr/NcKP+kajQX0vzpIoB0jDSN8HcKqn+Q1K4txIQW8s3zgiMQAfnMOS56k7VJM2lNUmFwuW32G2Tv0G+9BT33ZxRDL3O87aWEshLMzxnWgduejUOQ2GTtVnwq+W5iWRMgMNweasMhkYeTKQQR6V2y3SKneM6qmM6yRpx1znGPXNUlyTZT96P8AbzMqyj9XKdll/hfZW6EKfNqDviHc3zKPm3EXeY/eQlUY+7LJH9yrwVQRSCa/Ygj/ANaLQdxnXOVc532wsSfePSr4UHNKUoFKUoFKUoFKUoMFxG0ja9y4zKl3BKh/dyxd1sfNcxsCOoFaa94DBI5kYMrkAMyO6FwucB9JGoDJ58smo3aOyjL20jKC6ToEbG6hshgD0OBt6CrTit53ETy6WYINRC7nSOZA88DJx6UFLHZCaRIYlVLS0ZcqBgPKuCqKOQSPYnq2kfROdH6VSJYS5MlncKqSnvNLx94hLAeJCGQgNz5kb1M4ct0GPftCy42Maupz6hmbb40HRF2XskcSLbQhgcghBseoHIH1AqdfWSTxvFIMpIpRh1VgQf8AuuL3iKxGNSCWkcIoGM5IJJ9gASalHegw35Po2LK7MXf5JCZnPN5ZXeTf1A8ujCt3Wd7A2kcfD7YRqFDRIxwMZZlGSfU1ohQKUpQKUpQKUpQKUpQUXaq5SNYGkZUX5REMsQBuT5n3xV2DmqHjQV7u0jcBkInbDAEFlRVAwee0j7V9LwSSHAs5zEo5RSL3kYHRRqVlHoGx6UH1JwRoiTaTdzk5MbIHjyTkkJlSvsrAelcGLiR2721X9oRSt/SZAPxrh7ziCfOggk/aSdl2/haM4+9VBa/lE76YQx2+SxwjmZBG58gj4OSfLbfyzTTLZGn4dwgRuZZHaWYjTrfHhUnJWNRsinA5bnAyTirNmxudh5k+QqlEnEpOUdtB6tJJKfuhYx/VReAd5g3crXGMHQQEjyP3Y+cP4i1GnYRs8OtMb/mI9/5RV7VB2KlDW7BcaUnuI1x5KkzqB8MYq/oFKUoFKUoFKUoFKUoML25t47i6tkkUMsJRyD9aaeONfYgRvvV6eE3EW9tcEj9XODIMDyD5Drz5kt7VT3yazczn/wCq2QHP0IJEz/XJIK2goMT2nurq5j+RdyYp5sgnVlGiUZfTIAOey4IB8XKsDbcPa5k+TquGYlNzpAK55EciNJxjoMV7hPIEBY8lBJ9hvXiXCLspLDKeYkRj/M3i/BjXq8+9Zac73c94b/fD0jg3aJniWPS1xcR5jmEYwBJGdJLOcKucasc8HlU0WV5P+nkWFDzjgJLfGY4P3VU+tXKRAcgBuTsPM8z719mvK6LGfkwCpbd0MDCxSAAYwssSn+5XrZisR2XBhTh8o+ZNbLC/o6jXET6byrv9YVtxQc0pSgUpSgGuuaYICzEADmSQAPia+zWG/KHYRyvF3mgDu5tDyY0rOHgdNzlUYhXAJB2z7UGti4rC7mNZY2kHNA6lgOukHNVcnaiOVSLLFzIdl0Z0BuskgGlV67522FUvB+AC5VllXNoyDRk24YSZI1wtAoCDTkFtWTkbDBz3WF1a2F1JCtwoi7oySB5ARC6FF5k4XWrDwjzTON6Ds7TRJY8JmDPkompnO2uXUHLY6s/l61r1NYi74tb3UhNyzQ20YZU7xJE713UqZcsoAQKSF66mPktSuy3a21a3jSSZFdB3TMxwrPH4CUc+FgSudj50Fp2ynMdnMR5oV+LEL/k14/cDKsB0OPs2r2viljHdxGN8lGwcqem4IPvXm/8Ao+c3Jt99GNRmxt3Z8x5a+Yx135c/X588cZdub7v5Z55S4z6en2Nx3kaP9ZVb7QD/AJqQa64YQiqqjAUAD0AGB+FVV32ltkLKr966gkxxeNgB9bGy+7EV5HSit7M20d3wqCPUcGJV1KRlJE2yOjqy59xUqDtF8nUJxDELrgd4QRHJ5albkufqMcg7b7E5rs1xmCzjt9EqSJJFF3yRZcwy6B+dIQHCMNm5Y0g+bVZcSurW/uo4GnXuu67yNUcATO5dOY2bQqnw9Xzjwig1EvFIVcRNLGJDyQuoY+y5yakwzBwGUhlPIggg/EViuMcBFuqKilbRY/zgHyckvkDXMZwdY0gAHVkYPPbD8nVgkUk2jQQYodbxkFXnLztJ4gArsAyDIHLHLlQbmlKUETi1+ltC8z50ouSBjJ9BkgZJ23NedcX4tLckKTG4Kl5CSTbQRqcZ0jBvHz4RkhSRsNjXps0YZSrAEEYIIyCD5EdKok7Mj5Q8zya0Lq6xaQArIoVdRz4lXGVGAASTucYCg4ZxuW7aKzw1vqEpJGFfuYiEAwu0byMHPh5KhxvuNVa8AtIyrR28KsowGCLkexxnPrVLccIgAdY1KEyd4HDHUsgyAyE50gaj4eWCw5E12wcUvYcB0S4T6yERvj1Rsox9Qy+1T1Fc1P4rBxA6/k80Cj6IeJyR6FhJg566duhrOWnC4JZh3s0kF1v+bZLdS+NjpxHidN+e/sOVaAdqYh+kjnjPrEzAe5TUPxqPd8f4VOpimmt3U80l0j8GHOqSgv2MKMWiNsT0MBjP34XX+2onF4ZbaJ3e0mbRvmK9mKaRjLNnSwAG+Ap5Yq0jjsx/t7/ux0W4RwB0CvqAHtVTwrtTJJGrPeWw7zJWO4heIlCTjL6wpJXBPhxvQSv/AAkj4LWFtKOYMl5NIPcBoSMVNuOC3EqLE0FjHGp1BMSSKD10BY1PxrjsvxJ4rSCN4ZnZI1QlFVlOnw+FtW4wBUviXakW8ZkktrkIvNtC7DqfFsOp5Cg+7bg040iS5bC/QhjSJfbHibH81d912etJixktoWLDdii5OeeTjOfXNQf9SysMpaS7jILPCAR6EM21dMnFL+TklvB6lnmP3QIwPvVnUbqq/jPEriyV4GVp0OgoxwzmF27twQ20jxsyHf5yuM7jJqOD8Vmtm0q0aAKJEYFhbTxscZwctZvq2JGVBO43FX68JSR1e6Z53BGCW0hdwcKi4XSSBkHOcLknFWT9mR8pSZJNKBndotIOpnUq2Gz4VbILLgglVO2+UspZpZ8HvkuIUmTOlxkZxkdQcEjIO2xxSpUMQQBVAAGwAAAA6ADkKVrH3SlKCNcWSP6HqKhvww+TD40pU3GVstdRsZB5Z9iK63t5ORUn33rmlTcYrqosnDEb50Kn3jU/4ru7lsY0nHTBxjpjHKlKnTdq9uzcGossARj9KMGM/amDXcnCJhsk10o/5NX94alKrTLX1wfs8bdSiFiCxbxFfCTzCgABV88AeZq0ThreZA9t6UquYm5VMgskTfmepqTSlVphSlKD/9k="/>
          <p:cNvSpPr>
            <a:spLocks noChangeAspect="1" noChangeArrowheads="1"/>
          </p:cNvSpPr>
          <p:nvPr>
            <p:custDataLst>
              <p:tags r:id="rId5"/>
            </p:custDataLst>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7" name="AutoShape 12" descr="data:image/jpeg;base64,/9j/4AAQSkZJRgABAQAAAQABAAD/2wCEAAkGBxEQEhUTERQWFRUXGBoZGBcYGRceIRoXGBoYGSAaGB0gICgiGhomHxcaIjEiKSkyLzouHh8zODM4NygtLisBCgoKDg0OGhAQGismHh83KzAyKysuKysrKy8tLjE1Ky0tLSstLS0xNy0wKzgtKystLTI2OC0tLC8zKzIrKy0tOP/AABEIAHgAeAMBIgACEQEDEQH/xAAbAAEAAwADAQAAAAAAAAAAAAAABAUGAQMHAv/EAD4QAAIBAwIDBgEHCwQDAAAAAAECAwAEERIhBTFRBhMiQWFxgRQyQlKRkqEHIzNTYmNygqKywRY0c7EVJFT/xAAYAQEBAQEBAAAAAAAAAAAAAAAAAgEFBP/EAB0RAQEAAwEAAwEAAAAAAAAAAAABAhESBDFh8AP/2gAMAwEAAhEDEQA/APcaUpQKUpQdN3cpGjO7BFUEszHAUDcknyFUsd1d3W8AFvEeUkqlpHH7MewjHq5J/ZpeJ8quxCf0UCrLIMfOlcnu19l0M5HUp0q+Vd6CnXs8pwZZriQ9TMyg/CPSv4V9N2cgI27xT1WaYH7ddXFcFqDO3FldWoL28jzqBkwSkFiB5RScw/QNqB2GRzq44beRzxpLE2pHUMrdQd/gfSurifGILcxpK4VpWCRrzLEkDYDfAyMnkMioN3wYxlprPTHLnUyco5T5iQb6WP6wDI2zkbUF6DXNQeE8RW4iEigjOQynmjqcMjftA7VOoFKUoFKUoFKUoFKUoMjZcct7Y3Es0mDLPIVTBLFYtEOVUDJXKc8YyfWrUcZmY4SznPQsYlB+18j7KyVzw2CzuWt4MAyi0d8nLMVunyzeZzrrfpIpJAIODggeR2OD64IPxFBVvxG9+jZr/NcKP+kajQX0vzpIoB0jDSN8HcKqn+Q1K4txIQW8s3zgiMQAfnMOS56k7VJM2lNUmFwuW32G2Tv0G+9BT33ZxRDL3O87aWEshLMzxnWgduejUOQ2GTtVnwq+W5iWRMgMNweasMhkYeTKQQR6V2y3SKneM6qmM6yRpx1znGPXNUlyTZT96P8AbzMqyj9XKdll/hfZW6EKfNqDviHc3zKPm3EXeY/eQlUY+7LJH9yrwVQRSCa/Ygj/ANaLQdxnXOVc532wsSfePSr4UHNKUoFKUoFKUoFKUoMFxG0ja9y4zKl3BKh/dyxd1sfNcxsCOoFaa94DBI5kYMrkAMyO6FwucB9JGoDJ58smo3aOyjL20jKC6ToEbG6hshgD0OBt6CrTit53ETy6WYINRC7nSOZA88DJx6UFLHZCaRIYlVLS0ZcqBgPKuCqKOQSPYnq2kfROdH6VSJYS5MlncKqSnvNLx94hLAeJCGQgNz5kb1M4ct0GPftCy42Maupz6hmbb40HRF2XskcSLbQhgcghBseoHIH1AqdfWSTxvFIMpIpRh1VgQf8AuuL3iKxGNSCWkcIoGM5IJJ9gASalHegw35Po2LK7MXf5JCZnPN5ZXeTf1A8ujCt3Wd7A2kcfD7YRqFDRIxwMZZlGSfU1ohQKUpQKUpQKUpQKUpQUXaq5SNYGkZUX5REMsQBuT5n3xV2DmqHjQV7u0jcBkInbDAEFlRVAwee0j7V9LwSSHAs5zEo5RSL3kYHRRqVlHoGx6UH1JwRoiTaTdzk5MbIHjyTkkJlSvsrAelcGLiR2721X9oRSt/SZAPxrh7ziCfOggk/aSdl2/haM4+9VBa/lE76YQx2+SxwjmZBG58gj4OSfLbfyzTTLZGn4dwgRuZZHaWYjTrfHhUnJWNRsinA5bnAyTirNmxudh5k+QqlEnEpOUdtB6tJJKfuhYx/VReAd5g3crXGMHQQEjyP3Y+cP4i1GnYRs8OtMb/mI9/5RV7VB2KlDW7BcaUnuI1x5KkzqB8MYq/oFKUoFKUoFKUoFKUoML25t47i6tkkUMsJRyD9aaeONfYgRvvV6eE3EW9tcEj9XODIMDyD5Drz5kt7VT3yazczn/wCq2QHP0IJEz/XJIK2goMT2nurq5j+RdyYp5sgnVlGiUZfTIAOey4IB8XKsDbcPa5k+TquGYlNzpAK55EciNJxjoMV7hPIEBY8lBJ9hvXiXCLspLDKeYkRj/M3i/BjXq8+9Zac73c94b/fD0jg3aJniWPS1xcR5jmEYwBJGdJLOcKucasc8HlU0WV5P+nkWFDzjgJLfGY4P3VU+tXKRAcgBuTsPM8z719mvK6LGfkwCpbd0MDCxSAAYwssSn+5XrZisR2XBhTh8o+ZNbLC/o6jXET6byrv9YVtxQc0pSgUpSgGuuaYICzEADmSQAPia+zWG/KHYRyvF3mgDu5tDyY0rOHgdNzlUYhXAJB2z7UGti4rC7mNZY2kHNA6lgOukHNVcnaiOVSLLFzIdl0Z0BuskgGlV67522FUvB+AC5VllXNoyDRk24YSZI1wtAoCDTkFtWTkbDBz3WF1a2F1JCtwoi7oySB5ARC6FF5k4XWrDwjzTON6Ds7TRJY8JmDPkompnO2uXUHLY6s/l61r1NYi74tb3UhNyzQ20YZU7xJE713UqZcsoAQKSF66mPktSuy3a21a3jSSZFdB3TMxwrPH4CUc+FgSudj50Fp2ynMdnMR5oV+LEL/k14/cDKsB0OPs2r2viljHdxGN8lGwcqem4IPvXm/8Ao+c3Jt99GNRmxt3Z8x5a+Yx135c/X588cZdub7v5Z55S4z6en2Nx3kaP9ZVb7QD/AJqQa64YQiqqjAUAD0AGB+FVV32ltkLKr966gkxxeNgB9bGy+7EV5HSit7M20d3wqCPUcGJV1KRlJE2yOjqy59xUqDtF8nUJxDELrgd4QRHJ5albkufqMcg7b7E5rs1xmCzjt9EqSJJFF3yRZcwy6B+dIQHCMNm5Y0g+bVZcSurW/uo4GnXuu67yNUcATO5dOY2bQqnw9Xzjwig1EvFIVcRNLGJDyQuoY+y5yakwzBwGUhlPIggg/EViuMcBFuqKilbRY/zgHyckvkDXMZwdY0gAHVkYPPbD8nVgkUk2jQQYodbxkFXnLztJ4gArsAyDIHLHLlQbmlKUETi1+ltC8z50ouSBjJ9BkgZJ23NedcX4tLckKTG4Kl5CSTbQRqcZ0jBvHz4RkhSRsNjXps0YZSrAEEYIIyCD5EdKok7Mj5Q8zya0Lq6xaQArIoVdRz4lXGVGAASTucYCg4ZxuW7aKzw1vqEpJGFfuYiEAwu0byMHPh5KhxvuNVa8AtIyrR28KsowGCLkexxnPrVLccIgAdY1KEyd4HDHUsgyAyE50gaj4eWCw5E12wcUvYcB0S4T6yERvj1Rsox9Qy+1T1Fc1P4rBxA6/k80Cj6IeJyR6FhJg566duhrOWnC4JZh3s0kF1v+bZLdS+NjpxHidN+e/sOVaAdqYh+kjnjPrEzAe5TUPxqPd8f4VOpimmt3U80l0j8GHOqSgv2MKMWiNsT0MBjP34XX+2onF4ZbaJ3e0mbRvmK9mKaRjLNnSwAG+Ap5Yq0jjsx/t7/ux0W4RwB0CvqAHtVTwrtTJJGrPeWw7zJWO4heIlCTjL6wpJXBPhxvQSv/AAkj4LWFtKOYMl5NIPcBoSMVNuOC3EqLE0FjHGp1BMSSKD10BY1PxrjsvxJ4rSCN4ZnZI1QlFVlOnw+FtW4wBUviXakW8ZkktrkIvNtC7DqfFsOp5Cg+7bg040iS5bC/QhjSJfbHibH81d912etJixktoWLDdii5OeeTjOfXNQf9SysMpaS7jILPCAR6EM21dMnFL+TklvB6lnmP3QIwPvVnUbqq/jPEriyV4GVp0OgoxwzmF27twQ20jxsyHf5yuM7jJqOD8Vmtm0q0aAKJEYFhbTxscZwctZvq2JGVBO43FX68JSR1e6Z53BGCW0hdwcKi4XSSBkHOcLknFWT9mR8pSZJNKBndotIOpnUq2Gz4VbILLgglVO2+UspZpZ8HvkuIUmTOlxkZxkdQcEjIO2xxSpUMQQBVAAGwAAAA6ADkKVrH3SlKCNcWSP6HqKhvww+TD40pU3GVstdRsZB5Z9iK63t5ORUn33rmlTcYrqosnDEb50Kn3jU/4ru7lsY0nHTBxjpjHKlKnTdq9uzcGossARj9KMGM/amDXcnCJhsk10o/5NX94alKrTLX1wfs8bdSiFiCxbxFfCTzCgABV88AeZq0ThreZA9t6UquYm5VMgskTfmepqTSlVphSlKD/9k="/>
          <p:cNvSpPr>
            <a:spLocks noChangeAspect="1" noChangeArrowheads="1"/>
          </p:cNvSpPr>
          <p:nvPr>
            <p:custDataLst>
              <p:tags r:id="rId6"/>
            </p:custDataLst>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8" name="AutoShape 14" descr="data:image/jpeg;base64,/9j/4AAQSkZJRgABAQAAAQABAAD/2wCEAAkGBxEQEhUTERQWFRUXGBoZGBcYGRceIRoXGBoYGSAaGB0gICgiGhomHxcaIjEiKSkyLzouHh8zODM4NygtLisBCgoKDg0OGhAQGismHh83KzAyKysuKysrKy8tLjE1Ky0tLSstLS0xNy0wKzgtKystLTI2OC0tLC8zKzIrKy0tOP/AABEIAHgAeAMBIgACEQEDEQH/xAAbAAEAAwADAQAAAAAAAAAAAAAABAUGAQMHAv/EAD4QAAIBAwIDBgEHCwQDAAAAAAECAwAEERIhBTFRBhMiQWFxgRQyQlKRkqEHIzNTYmNygqKywRY0c7EVJFT/xAAYAQEBAQEBAAAAAAAAAAAAAAAAAgEFBP/EAB0RAQEAAwEAAwEAAAAAAAAAAAABAhESBDFh8AP/2gAMAwEAAhEDEQA/APcaUpQKUpQdN3cpGjO7BFUEszHAUDcknyFUsd1d3W8AFvEeUkqlpHH7MewjHq5J/ZpeJ8quxCf0UCrLIMfOlcnu19l0M5HUp0q+Vd6CnXs8pwZZriQ9TMyg/CPSv4V9N2cgI27xT1WaYH7ddXFcFqDO3FldWoL28jzqBkwSkFiB5RScw/QNqB2GRzq44beRzxpLE2pHUMrdQd/gfSurifGILcxpK4VpWCRrzLEkDYDfAyMnkMioN3wYxlprPTHLnUyco5T5iQb6WP6wDI2zkbUF6DXNQeE8RW4iEigjOQynmjqcMjftA7VOoFKUoFKUoFKUoFKUoMjZcct7Y3Es0mDLPIVTBLFYtEOVUDJXKc8YyfWrUcZmY4SznPQsYlB+18j7KyVzw2CzuWt4MAyi0d8nLMVunyzeZzrrfpIpJAIODggeR2OD64IPxFBVvxG9+jZr/NcKP+kajQX0vzpIoB0jDSN8HcKqn+Q1K4txIQW8s3zgiMQAfnMOS56k7VJM2lNUmFwuW32G2Tv0G+9BT33ZxRDL3O87aWEshLMzxnWgduejUOQ2GTtVnwq+W5iWRMgMNweasMhkYeTKQQR6V2y3SKneM6qmM6yRpx1znGPXNUlyTZT96P8AbzMqyj9XKdll/hfZW6EKfNqDviHc3zKPm3EXeY/eQlUY+7LJH9yrwVQRSCa/Ygj/ANaLQdxnXOVc532wsSfePSr4UHNKUoFKUoFKUoFKUoMFxG0ja9y4zKl3BKh/dyxd1sfNcxsCOoFaa94DBI5kYMrkAMyO6FwucB9JGoDJ58smo3aOyjL20jKC6ToEbG6hshgD0OBt6CrTit53ETy6WYINRC7nSOZA88DJx6UFLHZCaRIYlVLS0ZcqBgPKuCqKOQSPYnq2kfROdH6VSJYS5MlncKqSnvNLx94hLAeJCGQgNz5kb1M4ct0GPftCy42Maupz6hmbb40HRF2XskcSLbQhgcghBseoHIH1AqdfWSTxvFIMpIpRh1VgQf8AuuL3iKxGNSCWkcIoGM5IJJ9gASalHegw35Po2LK7MXf5JCZnPN5ZXeTf1A8ujCt3Wd7A2kcfD7YRqFDRIxwMZZlGSfU1ohQKUpQKUpQKUpQKUpQUXaq5SNYGkZUX5REMsQBuT5n3xV2DmqHjQV7u0jcBkInbDAEFlRVAwee0j7V9LwSSHAs5zEo5RSL3kYHRRqVlHoGx6UH1JwRoiTaTdzk5MbIHjyTkkJlSvsrAelcGLiR2721X9oRSt/SZAPxrh7ziCfOggk/aSdl2/haM4+9VBa/lE76YQx2+SxwjmZBG58gj4OSfLbfyzTTLZGn4dwgRuZZHaWYjTrfHhUnJWNRsinA5bnAyTirNmxudh5k+QqlEnEpOUdtB6tJJKfuhYx/VReAd5g3crXGMHQQEjyP3Y+cP4i1GnYRs8OtMb/mI9/5RV7VB2KlDW7BcaUnuI1x5KkzqB8MYq/oFKUoFKUoFKUoFKUoML25t47i6tkkUMsJRyD9aaeONfYgRvvV6eE3EW9tcEj9XODIMDyD5Drz5kt7VT3yazczn/wCq2QHP0IJEz/XJIK2goMT2nurq5j+RdyYp5sgnVlGiUZfTIAOey4IB8XKsDbcPa5k+TquGYlNzpAK55EciNJxjoMV7hPIEBY8lBJ9hvXiXCLspLDKeYkRj/M3i/BjXq8+9Zac73c94b/fD0jg3aJniWPS1xcR5jmEYwBJGdJLOcKucasc8HlU0WV5P+nkWFDzjgJLfGY4P3VU+tXKRAcgBuTsPM8z719mvK6LGfkwCpbd0MDCxSAAYwssSn+5XrZisR2XBhTh8o+ZNbLC/o6jXET6byrv9YVtxQc0pSgUpSgGuuaYICzEADmSQAPia+zWG/KHYRyvF3mgDu5tDyY0rOHgdNzlUYhXAJB2z7UGti4rC7mNZY2kHNA6lgOukHNVcnaiOVSLLFzIdl0Z0BuskgGlV67522FUvB+AC5VllXNoyDRk24YSZI1wtAoCDTkFtWTkbDBz3WF1a2F1JCtwoi7oySB5ARC6FF5k4XWrDwjzTON6Ds7TRJY8JmDPkompnO2uXUHLY6s/l61r1NYi74tb3UhNyzQ20YZU7xJE713UqZcsoAQKSF66mPktSuy3a21a3jSSZFdB3TMxwrPH4CUc+FgSudj50Fp2ynMdnMR5oV+LEL/k14/cDKsB0OPs2r2viljHdxGN8lGwcqem4IPvXm/8Ao+c3Jt99GNRmxt3Z8x5a+Yx135c/X588cZdub7v5Z55S4z6en2Nx3kaP9ZVb7QD/AJqQa64YQiqqjAUAD0AGB+FVV32ltkLKr966gkxxeNgB9bGy+7EV5HSit7M20d3wqCPUcGJV1KRlJE2yOjqy59xUqDtF8nUJxDELrgd4QRHJ5albkufqMcg7b7E5rs1xmCzjt9EqSJJFF3yRZcwy6B+dIQHCMNm5Y0g+bVZcSurW/uo4GnXuu67yNUcATO5dOY2bQqnw9Xzjwig1EvFIVcRNLGJDyQuoY+y5yakwzBwGUhlPIggg/EViuMcBFuqKilbRY/zgHyckvkDXMZwdY0gAHVkYPPbD8nVgkUk2jQQYodbxkFXnLztJ4gArsAyDIHLHLlQbmlKUETi1+ltC8z50ouSBjJ9BkgZJ23NedcX4tLckKTG4Kl5CSTbQRqcZ0jBvHz4RkhSRsNjXps0YZSrAEEYIIyCD5EdKok7Mj5Q8zya0Lq6xaQArIoVdRz4lXGVGAASTucYCg4ZxuW7aKzw1vqEpJGFfuYiEAwu0byMHPh5KhxvuNVa8AtIyrR28KsowGCLkexxnPrVLccIgAdY1KEyd4HDHUsgyAyE50gaj4eWCw5E12wcUvYcB0S4T6yERvj1Rsox9Qy+1T1Fc1P4rBxA6/k80Cj6IeJyR6FhJg566duhrOWnC4JZh3s0kF1v+bZLdS+NjpxHidN+e/sOVaAdqYh+kjnjPrEzAe5TUPxqPd8f4VOpimmt3U80l0j8GHOqSgv2MKMWiNsT0MBjP34XX+2onF4ZbaJ3e0mbRvmK9mKaRjLNnSwAG+Ap5Yq0jjsx/t7/ux0W4RwB0CvqAHtVTwrtTJJGrPeWw7zJWO4heIlCTjL6wpJXBPhxvQSv/AAkj4LWFtKOYMl5NIPcBoSMVNuOC3EqLE0FjHGp1BMSSKD10BY1PxrjsvxJ4rSCN4ZnZI1QlFVlOnw+FtW4wBUviXakW8ZkktrkIvNtC7DqfFsOp5Cg+7bg040iS5bC/QhjSJfbHibH81d912etJixktoWLDdii5OeeTjOfXNQf9SysMpaS7jILPCAR6EM21dMnFL+TklvB6lnmP3QIwPvVnUbqq/jPEriyV4GVp0OgoxwzmF27twQ20jxsyHf5yuM7jJqOD8Vmtm0q0aAKJEYFhbTxscZwctZvq2JGVBO43FX68JSR1e6Z53BGCW0hdwcKi4XSSBkHOcLknFWT9mR8pSZJNKBndotIOpnUq2Gz4VbILLgglVO2+UspZpZ8HvkuIUmTOlxkZxkdQcEjIO2xxSpUMQQBVAAGwAAAA6ADkKVrH3SlKCNcWSP6HqKhvww+TD40pU3GVstdRsZB5Z9iK63t5ORUn33rmlTcYrqosnDEb50Kn3jU/4ru7lsY0nHTBxjpjHKlKnTdq9uzcGossARj9KMGM/amDXcnCJhsk10o/5NX94alKrTLX1wfs8bdSiFiCxbxFfCTzCgABV88AeZq0ThreZA9t6UquYm5VMgskTfmepqTSlVphSlKD/9k="/>
          <p:cNvSpPr>
            <a:spLocks noChangeAspect="1" noChangeArrowheads="1"/>
          </p:cNvSpPr>
          <p:nvPr>
            <p:custDataLst>
              <p:tags r:id="rId7"/>
            </p:custDataLst>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ésultats de recherche d'images pour « émotions »"/>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rot="21341845">
            <a:off x="178510" y="333540"/>
            <a:ext cx="3898371" cy="9475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ésultats de recherche d'images pour « habiletés sociales »"/>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6022404" y="-387424"/>
            <a:ext cx="6000749" cy="444951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ésultats de recherche d'images pour « Hulk »"/>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rot="20465961">
            <a:off x="633098" y="3295881"/>
            <a:ext cx="5492992" cy="274649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ésultats de recherche d'images pour « distorsion cognitive »"/>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7462564" y="4062090"/>
            <a:ext cx="3397548" cy="2678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ésultats de recherche d'images pour « illusion d'optique »"/>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1197868" y="1425980"/>
            <a:ext cx="233092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6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custDataLst>
              <p:tags r:id="rId1"/>
            </p:custDataLst>
          </p:nvPr>
        </p:nvSpPr>
        <p:spPr>
          <a:xfrm>
            <a:off x="765820" y="-171400"/>
            <a:ext cx="10969943" cy="1143000"/>
          </a:xfrm>
        </p:spPr>
        <p:txBody>
          <a:bodyPr/>
          <a:lstStyle/>
          <a:p>
            <a:pPr eaLnBrk="1" hangingPunct="1"/>
            <a:r>
              <a:rPr lang="fr-CA" sz="4000" b="1" dirty="0" smtClean="0">
                <a:latin typeface="Arial" panose="020B0604020202020204" pitchFamily="34" charset="0"/>
                <a:cs typeface="Arial" panose="020B0604020202020204" pitchFamily="34" charset="0"/>
              </a:rPr>
              <a:t> Les année 2000 à aujourd’hui:</a:t>
            </a:r>
            <a:r>
              <a:rPr lang="fr-CA" sz="4000" dirty="0"/>
              <a:t> </a:t>
            </a:r>
            <a:endParaRPr lang="fr-CA" sz="3200" dirty="0" smtClean="0"/>
          </a:p>
        </p:txBody>
      </p:sp>
      <p:sp>
        <p:nvSpPr>
          <p:cNvPr id="3" name="Rectangle 2"/>
          <p:cNvSpPr/>
          <p:nvPr>
            <p:custDataLst>
              <p:tags r:id="rId2"/>
            </p:custDataLst>
          </p:nvPr>
        </p:nvSpPr>
        <p:spPr>
          <a:xfrm>
            <a:off x="1653875" y="980728"/>
            <a:ext cx="8302997" cy="6001643"/>
          </a:xfrm>
          <a:prstGeom prst="rect">
            <a:avLst/>
          </a:prstGeom>
        </p:spPr>
        <p:txBody>
          <a:bodyPr wrap="square">
            <a:spAutoFit/>
          </a:bodyPr>
          <a:lstStyle/>
          <a:p>
            <a:r>
              <a:rPr lang="fr-CA" sz="2400" dirty="0">
                <a:latin typeface="Arial" panose="020B0604020202020204" pitchFamily="34" charset="0"/>
                <a:cs typeface="Arial" panose="020B0604020202020204" pitchFamily="34" charset="0"/>
              </a:rPr>
              <a:t>Les interventions doivent provenir de données probantes et validées par la science.</a:t>
            </a:r>
          </a:p>
          <a:p>
            <a:r>
              <a:rPr lang="fr-CA" sz="2400" dirty="0">
                <a:latin typeface="Arial" panose="020B0604020202020204" pitchFamily="34" charset="0"/>
                <a:cs typeface="Arial" panose="020B0604020202020204" pitchFamily="34" charset="0"/>
              </a:rPr>
              <a:t> </a:t>
            </a:r>
          </a:p>
          <a:p>
            <a:r>
              <a:rPr lang="fr-CA" sz="2400" dirty="0">
                <a:latin typeface="Arial" panose="020B0604020202020204" pitchFamily="34" charset="0"/>
                <a:cs typeface="Arial" panose="020B0604020202020204" pitchFamily="34" charset="0"/>
              </a:rPr>
              <a:t>Les comportements s’apprennent par l’enseignement. </a:t>
            </a:r>
          </a:p>
          <a:p>
            <a:r>
              <a:rPr lang="fr-CA" sz="2400" dirty="0">
                <a:latin typeface="Arial" panose="020B0604020202020204" pitchFamily="34" charset="0"/>
                <a:cs typeface="Arial" panose="020B0604020202020204" pitchFamily="34" charset="0"/>
              </a:rPr>
              <a:t>Les comportements attendus sont  reconnus lorsqu’ils sont manifestés (renforcements positifs).</a:t>
            </a:r>
          </a:p>
          <a:p>
            <a:endParaRPr lang="fr-CA" sz="2400" dirty="0">
              <a:latin typeface="Arial" panose="020B0604020202020204" pitchFamily="34" charset="0"/>
              <a:cs typeface="Arial" panose="020B0604020202020204" pitchFamily="34" charset="0"/>
            </a:endParaRPr>
          </a:p>
          <a:p>
            <a:r>
              <a:rPr lang="fr-CA" sz="2400" dirty="0">
                <a:latin typeface="Arial" panose="020B0604020202020204" pitchFamily="34" charset="0"/>
                <a:cs typeface="Arial" panose="020B0604020202020204" pitchFamily="34" charset="0"/>
              </a:rPr>
              <a:t>Un manquement aux règles est vu comme une occasion d’apprentissage pour l’élève</a:t>
            </a:r>
            <a:r>
              <a:rPr lang="fr-CA" sz="2400" dirty="0" smtClean="0">
                <a:latin typeface="Arial" panose="020B0604020202020204" pitchFamily="34" charset="0"/>
                <a:cs typeface="Arial" panose="020B0604020202020204" pitchFamily="34" charset="0"/>
              </a:rPr>
              <a:t>.</a:t>
            </a:r>
          </a:p>
          <a:p>
            <a:endParaRPr lang="fr-CA" sz="2400" dirty="0" smtClean="0">
              <a:latin typeface="Arial" panose="020B0604020202020204" pitchFamily="34" charset="0"/>
              <a:cs typeface="Arial" panose="020B0604020202020204" pitchFamily="34" charset="0"/>
            </a:endParaRPr>
          </a:p>
          <a:p>
            <a:r>
              <a:rPr lang="fr-CA" sz="2400" dirty="0">
                <a:latin typeface="Arial" panose="020B0604020202020204" pitchFamily="34" charset="0"/>
                <a:cs typeface="Arial" panose="020B0604020202020204" pitchFamily="34" charset="0"/>
              </a:rPr>
              <a:t>Les comportements </a:t>
            </a:r>
            <a:r>
              <a:rPr lang="fr-CA" sz="2400" dirty="0" smtClean="0">
                <a:latin typeface="Arial" panose="020B0604020202020204" pitchFamily="34" charset="0"/>
                <a:cs typeface="Arial" panose="020B0604020202020204" pitchFamily="34" charset="0"/>
              </a:rPr>
              <a:t>répondent plus à une fonction.</a:t>
            </a:r>
          </a:p>
          <a:p>
            <a:endParaRPr lang="fr-CA" sz="2400" dirty="0">
              <a:latin typeface="Arial" panose="020B0604020202020204" pitchFamily="34" charset="0"/>
              <a:cs typeface="Arial" panose="020B0604020202020204" pitchFamily="34" charset="0"/>
            </a:endParaRPr>
          </a:p>
          <a:p>
            <a:r>
              <a:rPr lang="fr-CA" sz="2400" dirty="0">
                <a:latin typeface="Arial" panose="020B0604020202020204" pitchFamily="34" charset="0"/>
                <a:cs typeface="Arial" panose="020B0604020202020204" pitchFamily="34" charset="0"/>
              </a:rPr>
              <a:t>La bienveillance </a:t>
            </a:r>
            <a:r>
              <a:rPr lang="fr-CA" sz="2400" dirty="0" smtClean="0">
                <a:latin typeface="Arial" panose="020B0604020202020204" pitchFamily="34" charset="0"/>
                <a:cs typeface="Arial" panose="020B0604020202020204" pitchFamily="34" charset="0"/>
              </a:rPr>
              <a:t>doit être présente dans </a:t>
            </a:r>
            <a:r>
              <a:rPr lang="fr-CA" sz="2400" dirty="0">
                <a:latin typeface="Arial" panose="020B0604020202020204" pitchFamily="34" charset="0"/>
                <a:cs typeface="Arial" panose="020B0604020202020204" pitchFamily="34" charset="0"/>
              </a:rPr>
              <a:t>l’ensemble de nos interventions auprès de l’élève.</a:t>
            </a:r>
          </a:p>
          <a:p>
            <a:endParaRPr lang="fr-CA" sz="2400" dirty="0" smtClean="0">
              <a:latin typeface="Arial" panose="020B0604020202020204" pitchFamily="34" charset="0"/>
              <a:cs typeface="Arial" panose="020B0604020202020204" pitchFamily="34" charset="0"/>
            </a:endParaRPr>
          </a:p>
          <a:p>
            <a:endParaRPr lang="fr-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17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
          <p:cNvGrpSpPr>
            <a:grpSpLocks/>
          </p:cNvGrpSpPr>
          <p:nvPr>
            <p:custDataLst>
              <p:tags r:id="rId2"/>
            </p:custDataLst>
          </p:nvPr>
        </p:nvGrpSpPr>
        <p:grpSpPr bwMode="auto">
          <a:xfrm>
            <a:off x="914162" y="1371600"/>
            <a:ext cx="3034525" cy="381000"/>
            <a:chOff x="432" y="1008"/>
            <a:chExt cx="1296" cy="240"/>
          </a:xfrm>
        </p:grpSpPr>
        <p:sp>
          <p:nvSpPr>
            <p:cNvPr id="104496" name="Text Box 3"/>
            <p:cNvSpPr txBox="1">
              <a:spLocks noChangeArrowheads="1"/>
            </p:cNvSpPr>
            <p:nvPr/>
          </p:nvSpPr>
          <p:spPr bwMode="auto">
            <a:xfrm>
              <a:off x="432" y="1008"/>
              <a:ext cx="1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fr-CA" altLang="fr-FR" sz="1800" b="1" dirty="0">
                  <a:solidFill>
                    <a:srgbClr val="1F497D"/>
                  </a:solidFill>
                  <a:latin typeface="Times New Roman" pitchFamily="18" charset="0"/>
                </a:rPr>
                <a:t>Interventions pédagogiques</a:t>
              </a:r>
              <a:endParaRPr lang="fr-CA" altLang="fr-FR" sz="2400" dirty="0">
                <a:solidFill>
                  <a:srgbClr val="1F497D"/>
                </a:solidFill>
                <a:latin typeface="Times New Roman" pitchFamily="18" charset="0"/>
              </a:endParaRPr>
            </a:p>
          </p:txBody>
        </p:sp>
        <p:sp>
          <p:nvSpPr>
            <p:cNvPr id="5169" name="Rectangle 4"/>
            <p:cNvSpPr>
              <a:spLocks noChangeArrowheads="1"/>
            </p:cNvSpPr>
            <p:nvPr/>
          </p:nvSpPr>
          <p:spPr bwMode="auto">
            <a:xfrm>
              <a:off x="432" y="1056"/>
              <a:ext cx="1296" cy="192"/>
            </a:xfrm>
            <a:prstGeom prst="rect">
              <a:avLst/>
            </a:prstGeom>
            <a:noFill/>
            <a:ln>
              <a:noFill/>
            </a:ln>
            <a:extLst/>
          </p:spPr>
          <p:txBody>
            <a:bodyPr wrap="none" anchor="ctr"/>
            <a:lstStyle/>
            <a:p>
              <a:pPr>
                <a:defRPr/>
              </a:pPr>
              <a:endParaRPr lang="fr-CA" sz="1800" dirty="0">
                <a:solidFill>
                  <a:prstClr val="black"/>
                </a:solidFill>
                <a:ea typeface="+mn-ea"/>
              </a:endParaRPr>
            </a:p>
          </p:txBody>
        </p:sp>
      </p:grpSp>
      <p:grpSp>
        <p:nvGrpSpPr>
          <p:cNvPr id="104451" name="Group 5"/>
          <p:cNvGrpSpPr>
            <a:grpSpLocks/>
          </p:cNvGrpSpPr>
          <p:nvPr>
            <p:custDataLst>
              <p:tags r:id="rId3"/>
            </p:custDataLst>
          </p:nvPr>
        </p:nvGrpSpPr>
        <p:grpSpPr bwMode="auto">
          <a:xfrm>
            <a:off x="8125771" y="1371600"/>
            <a:ext cx="3536142" cy="381000"/>
            <a:chOff x="3744" y="1008"/>
            <a:chExt cx="1296" cy="240"/>
          </a:xfrm>
        </p:grpSpPr>
        <p:sp>
          <p:nvSpPr>
            <p:cNvPr id="104494" name="Text Box 6"/>
            <p:cNvSpPr txBox="1">
              <a:spLocks noChangeArrowheads="1"/>
            </p:cNvSpPr>
            <p:nvPr/>
          </p:nvSpPr>
          <p:spPr bwMode="auto">
            <a:xfrm>
              <a:off x="3804" y="1008"/>
              <a:ext cx="12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fr-CA" altLang="fr-FR" sz="1800" b="1" dirty="0">
                  <a:solidFill>
                    <a:srgbClr val="1F497D"/>
                  </a:solidFill>
                  <a:latin typeface="Times New Roman" pitchFamily="18" charset="0"/>
                </a:rPr>
                <a:t>Interventions comportementales</a:t>
              </a:r>
              <a:endParaRPr lang="fr-CA" altLang="fr-FR" sz="1800" dirty="0">
                <a:solidFill>
                  <a:srgbClr val="1F497D"/>
                </a:solidFill>
                <a:latin typeface="Times New Roman" pitchFamily="18" charset="0"/>
              </a:endParaRPr>
            </a:p>
          </p:txBody>
        </p:sp>
        <p:sp>
          <p:nvSpPr>
            <p:cNvPr id="5167" name="Rectangle 7"/>
            <p:cNvSpPr>
              <a:spLocks noChangeArrowheads="1"/>
            </p:cNvSpPr>
            <p:nvPr/>
          </p:nvSpPr>
          <p:spPr bwMode="auto">
            <a:xfrm>
              <a:off x="3744" y="1056"/>
              <a:ext cx="1296" cy="192"/>
            </a:xfrm>
            <a:prstGeom prst="rect">
              <a:avLst/>
            </a:prstGeom>
            <a:noFill/>
            <a:ln>
              <a:noFill/>
            </a:ln>
            <a:extLst/>
          </p:spPr>
          <p:txBody>
            <a:bodyPr wrap="none" anchor="ctr"/>
            <a:lstStyle/>
            <a:p>
              <a:pPr>
                <a:defRPr/>
              </a:pPr>
              <a:endParaRPr lang="fr-CA" sz="1800" dirty="0">
                <a:solidFill>
                  <a:prstClr val="black"/>
                </a:solidFill>
                <a:ea typeface="+mn-ea"/>
              </a:endParaRPr>
            </a:p>
          </p:txBody>
        </p:sp>
      </p:grpSp>
      <p:sp>
        <p:nvSpPr>
          <p:cNvPr id="104452" name="Text Box 8"/>
          <p:cNvSpPr txBox="1">
            <a:spLocks noChangeArrowheads="1"/>
          </p:cNvSpPr>
          <p:nvPr>
            <p:custDataLst>
              <p:tags r:id="rId4"/>
            </p:custDataLst>
          </p:nvPr>
        </p:nvSpPr>
        <p:spPr bwMode="auto">
          <a:xfrm>
            <a:off x="5078677" y="2286000"/>
            <a:ext cx="389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fr-FR" sz="1200" dirty="0">
                <a:solidFill>
                  <a:srgbClr val="1F497D"/>
                </a:solidFill>
                <a:latin typeface="Times New Roman" pitchFamily="18" charset="0"/>
              </a:rPr>
              <a:t>5%</a:t>
            </a:r>
          </a:p>
        </p:txBody>
      </p:sp>
      <p:sp>
        <p:nvSpPr>
          <p:cNvPr id="104453" name="Text Box 9"/>
          <p:cNvSpPr txBox="1">
            <a:spLocks noChangeArrowheads="1"/>
          </p:cNvSpPr>
          <p:nvPr>
            <p:custDataLst>
              <p:tags r:id="rId5"/>
            </p:custDataLst>
          </p:nvPr>
        </p:nvSpPr>
        <p:spPr bwMode="auto">
          <a:xfrm>
            <a:off x="6555726" y="2286000"/>
            <a:ext cx="389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fr-FR" sz="1200" dirty="0">
                <a:solidFill>
                  <a:srgbClr val="1F497D"/>
                </a:solidFill>
                <a:latin typeface="Times New Roman" pitchFamily="18" charset="0"/>
              </a:rPr>
              <a:t>5%</a:t>
            </a:r>
          </a:p>
        </p:txBody>
      </p:sp>
      <p:sp>
        <p:nvSpPr>
          <p:cNvPr id="104454" name="Text Box 10"/>
          <p:cNvSpPr txBox="1">
            <a:spLocks noChangeArrowheads="1"/>
          </p:cNvSpPr>
          <p:nvPr>
            <p:custDataLst>
              <p:tags r:id="rId6"/>
            </p:custDataLst>
          </p:nvPr>
        </p:nvSpPr>
        <p:spPr bwMode="auto">
          <a:xfrm>
            <a:off x="4570809" y="3048000"/>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fr-FR" sz="1200" dirty="0">
                <a:solidFill>
                  <a:srgbClr val="1F497D"/>
                </a:solidFill>
                <a:latin typeface="Times New Roman" pitchFamily="18" charset="0"/>
              </a:rPr>
              <a:t>15%</a:t>
            </a:r>
          </a:p>
        </p:txBody>
      </p:sp>
      <p:sp>
        <p:nvSpPr>
          <p:cNvPr id="104455" name="Text Box 11"/>
          <p:cNvSpPr txBox="1">
            <a:spLocks noChangeArrowheads="1"/>
          </p:cNvSpPr>
          <p:nvPr>
            <p:custDataLst>
              <p:tags r:id="rId7"/>
            </p:custDataLst>
          </p:nvPr>
        </p:nvSpPr>
        <p:spPr bwMode="auto">
          <a:xfrm>
            <a:off x="6860446" y="3048000"/>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fr-FR" sz="1200" dirty="0">
                <a:solidFill>
                  <a:srgbClr val="1F497D"/>
                </a:solidFill>
                <a:latin typeface="Times New Roman" pitchFamily="18" charset="0"/>
              </a:rPr>
              <a:t>15%</a:t>
            </a:r>
          </a:p>
        </p:txBody>
      </p:sp>
      <p:sp>
        <p:nvSpPr>
          <p:cNvPr id="104456" name="Text Box 12"/>
          <p:cNvSpPr txBox="1">
            <a:spLocks noChangeArrowheads="1"/>
          </p:cNvSpPr>
          <p:nvPr>
            <p:custDataLst>
              <p:tags r:id="rId8"/>
            </p:custDataLst>
          </p:nvPr>
        </p:nvSpPr>
        <p:spPr bwMode="auto">
          <a:xfrm>
            <a:off x="3838633" y="4581525"/>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fr-FR" sz="1200" dirty="0">
                <a:solidFill>
                  <a:srgbClr val="1F497D"/>
                </a:solidFill>
                <a:latin typeface="Times New Roman" pitchFamily="18" charset="0"/>
              </a:rPr>
              <a:t>80%</a:t>
            </a:r>
          </a:p>
        </p:txBody>
      </p:sp>
      <p:sp>
        <p:nvSpPr>
          <p:cNvPr id="104457" name="Text Box 13"/>
          <p:cNvSpPr txBox="1">
            <a:spLocks noChangeArrowheads="1"/>
          </p:cNvSpPr>
          <p:nvPr>
            <p:custDataLst>
              <p:tags r:id="rId9"/>
            </p:custDataLst>
          </p:nvPr>
        </p:nvSpPr>
        <p:spPr bwMode="auto">
          <a:xfrm>
            <a:off x="7300598" y="4581525"/>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fr-FR" sz="1200" dirty="0">
                <a:solidFill>
                  <a:srgbClr val="1F497D"/>
                </a:solidFill>
                <a:latin typeface="Times New Roman" pitchFamily="18" charset="0"/>
              </a:rPr>
              <a:t>80%</a:t>
            </a:r>
          </a:p>
        </p:txBody>
      </p:sp>
      <p:grpSp>
        <p:nvGrpSpPr>
          <p:cNvPr id="104458" name="Group 14"/>
          <p:cNvGrpSpPr>
            <a:grpSpLocks/>
          </p:cNvGrpSpPr>
          <p:nvPr>
            <p:custDataLst>
              <p:tags r:id="rId10"/>
            </p:custDataLst>
          </p:nvPr>
        </p:nvGrpSpPr>
        <p:grpSpPr bwMode="auto">
          <a:xfrm>
            <a:off x="406294" y="2057402"/>
            <a:ext cx="4469236" cy="830263"/>
            <a:chOff x="192" y="1296"/>
            <a:chExt cx="2112" cy="523"/>
          </a:xfrm>
        </p:grpSpPr>
        <p:sp>
          <p:nvSpPr>
            <p:cNvPr id="104492" name="Text Box 15"/>
            <p:cNvSpPr txBox="1">
              <a:spLocks noChangeArrowheads="1"/>
            </p:cNvSpPr>
            <p:nvPr/>
          </p:nvSpPr>
          <p:spPr bwMode="auto">
            <a:xfrm>
              <a:off x="192" y="1296"/>
              <a:ext cx="130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fr-CA" altLang="fr-FR" sz="1200" u="sng" dirty="0">
                  <a:solidFill>
                    <a:srgbClr val="1F497D"/>
                  </a:solidFill>
                  <a:latin typeface="Times New Roman" pitchFamily="18" charset="0"/>
                </a:rPr>
                <a:t>Interventions individualisées et intensives</a:t>
              </a:r>
              <a:endParaRPr lang="fr-CA" altLang="fr-FR" sz="1200" dirty="0">
                <a:solidFill>
                  <a:srgbClr val="1F497D"/>
                </a:solidFill>
                <a:latin typeface="Times New Roman" pitchFamily="18" charset="0"/>
              </a:endParaRPr>
            </a:p>
            <a:p>
              <a:pPr>
                <a:spcBef>
                  <a:spcPct val="0"/>
                </a:spcBef>
                <a:buFontTx/>
                <a:buChar char="•"/>
              </a:pPr>
              <a:r>
                <a:rPr lang="fr-CA" altLang="fr-FR" sz="1200" dirty="0">
                  <a:solidFill>
                    <a:srgbClr val="1F497D"/>
                  </a:solidFill>
                  <a:latin typeface="Times New Roman" pitchFamily="18" charset="0"/>
                </a:rPr>
                <a:t> Un élève à la fois</a:t>
              </a:r>
            </a:p>
            <a:p>
              <a:pPr>
                <a:spcBef>
                  <a:spcPct val="0"/>
                </a:spcBef>
                <a:buFontTx/>
                <a:buChar char="•"/>
              </a:pPr>
              <a:r>
                <a:rPr lang="fr-CA" altLang="fr-FR" sz="1200" dirty="0">
                  <a:solidFill>
                    <a:srgbClr val="1F497D"/>
                  </a:solidFill>
                  <a:latin typeface="Times New Roman" pitchFamily="18" charset="0"/>
                </a:rPr>
                <a:t> Basées sur une évaluation</a:t>
              </a:r>
            </a:p>
            <a:p>
              <a:pPr>
                <a:spcBef>
                  <a:spcPct val="0"/>
                </a:spcBef>
                <a:buFontTx/>
                <a:buChar char="•"/>
              </a:pPr>
              <a:r>
                <a:rPr lang="fr-CA" altLang="fr-FR" sz="1200" dirty="0">
                  <a:solidFill>
                    <a:srgbClr val="1F497D"/>
                  </a:solidFill>
                  <a:latin typeface="Times New Roman" pitchFamily="18" charset="0"/>
                </a:rPr>
                <a:t> Intensives </a:t>
              </a:r>
            </a:p>
          </p:txBody>
        </p:sp>
        <p:sp>
          <p:nvSpPr>
            <p:cNvPr id="5165" name="Line 16"/>
            <p:cNvSpPr>
              <a:spLocks noChangeShapeType="1"/>
            </p:cNvSpPr>
            <p:nvPr/>
          </p:nvSpPr>
          <p:spPr bwMode="auto">
            <a:xfrm>
              <a:off x="1968" y="1536"/>
              <a:ext cx="336" cy="0"/>
            </a:xfrm>
            <a:prstGeom prst="line">
              <a:avLst/>
            </a:prstGeom>
            <a:noFill/>
            <a:ln w="88900">
              <a:solidFill>
                <a:schemeClr val="tx1"/>
              </a:solidFill>
              <a:round/>
              <a:headEnd type="triangle" w="med" len="med"/>
              <a:tailEnd/>
            </a:ln>
            <a:extLst/>
          </p:spPr>
          <p:txBody>
            <a:bodyPr wrap="none" anchor="ctr"/>
            <a:lstStyle/>
            <a:p>
              <a:pPr>
                <a:defRPr/>
              </a:pPr>
              <a:endParaRPr lang="fr-CA" sz="1800" dirty="0">
                <a:solidFill>
                  <a:prstClr val="black"/>
                </a:solidFill>
                <a:ea typeface="+mn-ea"/>
              </a:endParaRPr>
            </a:p>
          </p:txBody>
        </p:sp>
      </p:grpSp>
      <p:grpSp>
        <p:nvGrpSpPr>
          <p:cNvPr id="104459" name="Group 17"/>
          <p:cNvGrpSpPr>
            <a:grpSpLocks/>
          </p:cNvGrpSpPr>
          <p:nvPr>
            <p:custDataLst>
              <p:tags r:id="rId11"/>
            </p:custDataLst>
          </p:nvPr>
        </p:nvGrpSpPr>
        <p:grpSpPr bwMode="auto">
          <a:xfrm>
            <a:off x="7311181" y="2133602"/>
            <a:ext cx="3584700" cy="830263"/>
            <a:chOff x="3455" y="1344"/>
            <a:chExt cx="1694" cy="523"/>
          </a:xfrm>
        </p:grpSpPr>
        <p:sp>
          <p:nvSpPr>
            <p:cNvPr id="5162" name="Line 18"/>
            <p:cNvSpPr>
              <a:spLocks noChangeShapeType="1"/>
            </p:cNvSpPr>
            <p:nvPr/>
          </p:nvSpPr>
          <p:spPr bwMode="auto">
            <a:xfrm rot="10779537">
              <a:off x="3455" y="1536"/>
              <a:ext cx="336" cy="1"/>
            </a:xfrm>
            <a:prstGeom prst="line">
              <a:avLst/>
            </a:prstGeom>
            <a:noFill/>
            <a:ln w="88900">
              <a:solidFill>
                <a:schemeClr val="tx1"/>
              </a:solidFill>
              <a:round/>
              <a:headEnd type="triangle" w="med" len="med"/>
              <a:tailEnd/>
            </a:ln>
            <a:extLst/>
          </p:spPr>
          <p:txBody>
            <a:bodyPr wrap="none" anchor="ctr"/>
            <a:lstStyle/>
            <a:p>
              <a:pPr>
                <a:defRPr/>
              </a:pPr>
              <a:endParaRPr lang="fr-CA" sz="1800" dirty="0">
                <a:solidFill>
                  <a:prstClr val="black"/>
                </a:solidFill>
                <a:ea typeface="+mn-ea"/>
              </a:endParaRPr>
            </a:p>
          </p:txBody>
        </p:sp>
        <p:sp>
          <p:nvSpPr>
            <p:cNvPr id="104491" name="Text Box 19"/>
            <p:cNvSpPr txBox="1">
              <a:spLocks noChangeArrowheads="1"/>
            </p:cNvSpPr>
            <p:nvPr/>
          </p:nvSpPr>
          <p:spPr bwMode="auto">
            <a:xfrm>
              <a:off x="3840" y="1344"/>
              <a:ext cx="130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fr-CA" altLang="fr-FR" sz="1200" u="sng" dirty="0">
                  <a:solidFill>
                    <a:srgbClr val="1F497D"/>
                  </a:solidFill>
                  <a:latin typeface="Times New Roman" pitchFamily="18" charset="0"/>
                </a:rPr>
                <a:t>Interventions individualisées et intensives</a:t>
              </a:r>
              <a:endParaRPr lang="fr-CA" altLang="fr-FR" sz="1200" dirty="0">
                <a:solidFill>
                  <a:srgbClr val="1F497D"/>
                </a:solidFill>
                <a:latin typeface="Times New Roman" pitchFamily="18" charset="0"/>
              </a:endParaRPr>
            </a:p>
            <a:p>
              <a:pPr>
                <a:spcBef>
                  <a:spcPct val="0"/>
                </a:spcBef>
                <a:buFontTx/>
                <a:buChar char="•"/>
              </a:pPr>
              <a:r>
                <a:rPr lang="fr-CA" altLang="fr-FR" sz="1200" dirty="0">
                  <a:solidFill>
                    <a:srgbClr val="1F497D"/>
                  </a:solidFill>
                  <a:latin typeface="Times New Roman" pitchFamily="18" charset="0"/>
                </a:rPr>
                <a:t> Un élève à la fois</a:t>
              </a:r>
            </a:p>
            <a:p>
              <a:pPr>
                <a:spcBef>
                  <a:spcPct val="0"/>
                </a:spcBef>
                <a:buFontTx/>
                <a:buChar char="•"/>
              </a:pPr>
              <a:r>
                <a:rPr lang="fr-CA" altLang="fr-FR" sz="1200" dirty="0">
                  <a:solidFill>
                    <a:srgbClr val="1F497D"/>
                  </a:solidFill>
                  <a:latin typeface="Times New Roman" pitchFamily="18" charset="0"/>
                </a:rPr>
                <a:t> Basées sur une évaluation</a:t>
              </a:r>
            </a:p>
            <a:p>
              <a:pPr>
                <a:spcBef>
                  <a:spcPct val="0"/>
                </a:spcBef>
                <a:buFontTx/>
                <a:buChar char="•"/>
              </a:pPr>
              <a:r>
                <a:rPr lang="fr-CA" altLang="fr-FR" sz="1200" dirty="0">
                  <a:solidFill>
                    <a:srgbClr val="1F497D"/>
                  </a:solidFill>
                  <a:latin typeface="Times New Roman" pitchFamily="18" charset="0"/>
                </a:rPr>
                <a:t> Intensives</a:t>
              </a:r>
            </a:p>
          </p:txBody>
        </p:sp>
      </p:grpSp>
      <p:grpSp>
        <p:nvGrpSpPr>
          <p:cNvPr id="104460" name="Group 20"/>
          <p:cNvGrpSpPr>
            <a:grpSpLocks/>
          </p:cNvGrpSpPr>
          <p:nvPr>
            <p:custDataLst>
              <p:tags r:id="rId12"/>
            </p:custDataLst>
          </p:nvPr>
        </p:nvGrpSpPr>
        <p:grpSpPr bwMode="auto">
          <a:xfrm>
            <a:off x="406294" y="3048000"/>
            <a:ext cx="3961368" cy="1200150"/>
            <a:chOff x="192" y="1920"/>
            <a:chExt cx="1872" cy="756"/>
          </a:xfrm>
        </p:grpSpPr>
        <p:sp>
          <p:nvSpPr>
            <p:cNvPr id="104488" name="Text Box 21"/>
            <p:cNvSpPr txBox="1">
              <a:spLocks noChangeArrowheads="1"/>
            </p:cNvSpPr>
            <p:nvPr/>
          </p:nvSpPr>
          <p:spPr bwMode="auto">
            <a:xfrm>
              <a:off x="192" y="1920"/>
              <a:ext cx="135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fr-CA" altLang="fr-FR" sz="1200" u="sng" dirty="0">
                  <a:solidFill>
                    <a:srgbClr val="1F497D"/>
                  </a:solidFill>
                  <a:latin typeface="Times New Roman" pitchFamily="18" charset="0"/>
                </a:rPr>
                <a:t>Interventions auprès de groupes restreints</a:t>
              </a:r>
              <a:endParaRPr lang="fr-CA" altLang="fr-FR" sz="1200" dirty="0">
                <a:solidFill>
                  <a:srgbClr val="1F497D"/>
                </a:solidFill>
                <a:latin typeface="Times New Roman" pitchFamily="18" charset="0"/>
              </a:endParaRPr>
            </a:p>
            <a:p>
              <a:pPr>
                <a:spcBef>
                  <a:spcPct val="0"/>
                </a:spcBef>
                <a:buFontTx/>
                <a:buChar char="•"/>
              </a:pPr>
              <a:r>
                <a:rPr lang="fr-CA" altLang="fr-FR" sz="1200" dirty="0">
                  <a:solidFill>
                    <a:srgbClr val="1F497D"/>
                  </a:solidFill>
                  <a:latin typeface="Times New Roman" pitchFamily="18" charset="0"/>
                </a:rPr>
                <a:t> Certains élèves (à risque)</a:t>
              </a:r>
            </a:p>
            <a:p>
              <a:pPr>
                <a:spcBef>
                  <a:spcPct val="0"/>
                </a:spcBef>
                <a:buFontTx/>
                <a:buChar char="•"/>
              </a:pPr>
              <a:r>
                <a:rPr lang="fr-CA" altLang="fr-FR" sz="1200" dirty="0">
                  <a:solidFill>
                    <a:srgbClr val="1F497D"/>
                  </a:solidFill>
                  <a:latin typeface="Times New Roman" pitchFamily="18" charset="0"/>
                </a:rPr>
                <a:t> Occasions d’enseignement-apprentissage </a:t>
              </a:r>
            </a:p>
            <a:p>
              <a:pPr>
                <a:spcBef>
                  <a:spcPct val="0"/>
                </a:spcBef>
                <a:buFontTx/>
                <a:buNone/>
              </a:pPr>
              <a:r>
                <a:rPr lang="fr-CA" altLang="fr-FR" sz="1200" dirty="0">
                  <a:solidFill>
                    <a:srgbClr val="1F497D"/>
                  </a:solidFill>
                  <a:latin typeface="Times New Roman" pitchFamily="18" charset="0"/>
                </a:rPr>
                <a:t>supplémentaires</a:t>
              </a:r>
            </a:p>
            <a:p>
              <a:pPr>
                <a:spcBef>
                  <a:spcPct val="0"/>
                </a:spcBef>
                <a:buFontTx/>
                <a:buChar char="•"/>
              </a:pPr>
              <a:r>
                <a:rPr lang="fr-CA" altLang="fr-FR" sz="1200" dirty="0">
                  <a:solidFill>
                    <a:srgbClr val="1F497D"/>
                  </a:solidFill>
                  <a:latin typeface="Times New Roman" pitchFamily="18" charset="0"/>
                </a:rPr>
                <a:t> Interventions ciblées</a:t>
              </a:r>
            </a:p>
            <a:p>
              <a:pPr>
                <a:spcBef>
                  <a:spcPct val="0"/>
                </a:spcBef>
                <a:buFontTx/>
                <a:buNone/>
              </a:pPr>
              <a:endParaRPr lang="fr-CA" altLang="fr-FR" sz="1200" dirty="0">
                <a:solidFill>
                  <a:srgbClr val="1F497D"/>
                </a:solidFill>
                <a:latin typeface="Times New Roman" pitchFamily="18" charset="0"/>
              </a:endParaRPr>
            </a:p>
          </p:txBody>
        </p:sp>
        <p:sp>
          <p:nvSpPr>
            <p:cNvPr id="5161" name="Line 22"/>
            <p:cNvSpPr>
              <a:spLocks noChangeShapeType="1"/>
            </p:cNvSpPr>
            <p:nvPr/>
          </p:nvSpPr>
          <p:spPr bwMode="auto">
            <a:xfrm>
              <a:off x="1728" y="2016"/>
              <a:ext cx="336" cy="0"/>
            </a:xfrm>
            <a:prstGeom prst="line">
              <a:avLst/>
            </a:prstGeom>
            <a:noFill/>
            <a:ln w="88900">
              <a:solidFill>
                <a:schemeClr val="tx1"/>
              </a:solidFill>
              <a:round/>
              <a:headEnd type="triangle" w="med" len="med"/>
              <a:tailEnd/>
            </a:ln>
            <a:extLst/>
          </p:spPr>
          <p:txBody>
            <a:bodyPr wrap="none" anchor="ctr"/>
            <a:lstStyle/>
            <a:p>
              <a:pPr>
                <a:defRPr/>
              </a:pPr>
              <a:endParaRPr lang="fr-CA" sz="1800" dirty="0">
                <a:solidFill>
                  <a:prstClr val="black"/>
                </a:solidFill>
                <a:ea typeface="+mn-ea"/>
              </a:endParaRPr>
            </a:p>
          </p:txBody>
        </p:sp>
      </p:grpSp>
      <p:grpSp>
        <p:nvGrpSpPr>
          <p:cNvPr id="104461" name="Group 23"/>
          <p:cNvGrpSpPr>
            <a:grpSpLocks/>
          </p:cNvGrpSpPr>
          <p:nvPr>
            <p:custDataLst>
              <p:tags r:id="rId13"/>
            </p:custDataLst>
          </p:nvPr>
        </p:nvGrpSpPr>
        <p:grpSpPr bwMode="auto">
          <a:xfrm>
            <a:off x="7438147" y="3048001"/>
            <a:ext cx="3935974" cy="1016001"/>
            <a:chOff x="3648" y="1920"/>
            <a:chExt cx="1860" cy="640"/>
          </a:xfrm>
        </p:grpSpPr>
        <p:sp>
          <p:nvSpPr>
            <p:cNvPr id="104486" name="Text Box 24"/>
            <p:cNvSpPr txBox="1">
              <a:spLocks noChangeArrowheads="1"/>
            </p:cNvSpPr>
            <p:nvPr/>
          </p:nvSpPr>
          <p:spPr bwMode="auto">
            <a:xfrm>
              <a:off x="4176" y="1920"/>
              <a:ext cx="133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fr-CA" altLang="fr-FR" sz="1200" u="sng" dirty="0">
                  <a:solidFill>
                    <a:srgbClr val="1F497D"/>
                  </a:solidFill>
                  <a:latin typeface="Times New Roman" pitchFamily="18" charset="0"/>
                </a:rPr>
                <a:t>Interventions auprès de groupes restreints</a:t>
              </a:r>
              <a:endParaRPr lang="fr-CA" altLang="fr-FR" sz="1200" dirty="0">
                <a:solidFill>
                  <a:srgbClr val="1F497D"/>
                </a:solidFill>
                <a:latin typeface="Times New Roman" pitchFamily="18" charset="0"/>
              </a:endParaRPr>
            </a:p>
            <a:p>
              <a:pPr>
                <a:spcBef>
                  <a:spcPct val="0"/>
                </a:spcBef>
                <a:buFontTx/>
                <a:buChar char="•"/>
              </a:pPr>
              <a:r>
                <a:rPr lang="fr-CA" altLang="fr-FR" sz="1200" dirty="0">
                  <a:solidFill>
                    <a:srgbClr val="1F497D"/>
                  </a:solidFill>
                  <a:latin typeface="Times New Roman" pitchFamily="18" charset="0"/>
                </a:rPr>
                <a:t> Certains élèves (à risque)</a:t>
              </a:r>
            </a:p>
            <a:p>
              <a:pPr>
                <a:spcBef>
                  <a:spcPct val="0"/>
                </a:spcBef>
                <a:buFontTx/>
                <a:buChar char="•"/>
              </a:pPr>
              <a:r>
                <a:rPr lang="fr-CA" altLang="fr-FR" sz="1200" dirty="0">
                  <a:solidFill>
                    <a:srgbClr val="1F497D"/>
                  </a:solidFill>
                  <a:latin typeface="Times New Roman" pitchFamily="18" charset="0"/>
                </a:rPr>
                <a:t>Occasions d’enseignement-apprentissage </a:t>
              </a:r>
            </a:p>
            <a:p>
              <a:pPr>
                <a:spcBef>
                  <a:spcPct val="0"/>
                </a:spcBef>
                <a:buFontTx/>
                <a:buNone/>
              </a:pPr>
              <a:r>
                <a:rPr lang="fr-CA" altLang="fr-FR" sz="1200" dirty="0">
                  <a:solidFill>
                    <a:srgbClr val="1F497D"/>
                  </a:solidFill>
                  <a:latin typeface="Times New Roman" pitchFamily="18" charset="0"/>
                </a:rPr>
                <a:t>supplémentaires</a:t>
              </a:r>
            </a:p>
            <a:p>
              <a:pPr>
                <a:spcBef>
                  <a:spcPct val="0"/>
                </a:spcBef>
                <a:buFontTx/>
                <a:buChar char="•"/>
              </a:pPr>
              <a:r>
                <a:rPr lang="fr-CA" altLang="fr-FR" sz="1200" dirty="0">
                  <a:solidFill>
                    <a:srgbClr val="1F497D"/>
                  </a:solidFill>
                  <a:latin typeface="Times New Roman" pitchFamily="18" charset="0"/>
                </a:rPr>
                <a:t> Interventions ciblées</a:t>
              </a:r>
            </a:p>
          </p:txBody>
        </p:sp>
        <p:sp>
          <p:nvSpPr>
            <p:cNvPr id="5159" name="Line 25"/>
            <p:cNvSpPr>
              <a:spLocks noChangeShapeType="1"/>
            </p:cNvSpPr>
            <p:nvPr/>
          </p:nvSpPr>
          <p:spPr bwMode="auto">
            <a:xfrm rot="10739161">
              <a:off x="3648" y="2016"/>
              <a:ext cx="336" cy="1"/>
            </a:xfrm>
            <a:prstGeom prst="line">
              <a:avLst/>
            </a:prstGeom>
            <a:noFill/>
            <a:ln w="88900">
              <a:solidFill>
                <a:schemeClr val="tx1"/>
              </a:solidFill>
              <a:round/>
              <a:headEnd type="triangle" w="med" len="med"/>
              <a:tailEnd/>
            </a:ln>
            <a:extLst/>
          </p:spPr>
          <p:txBody>
            <a:bodyPr wrap="none" anchor="ctr"/>
            <a:lstStyle/>
            <a:p>
              <a:pPr>
                <a:defRPr/>
              </a:pPr>
              <a:endParaRPr lang="fr-CA" sz="1800" dirty="0">
                <a:solidFill>
                  <a:prstClr val="black"/>
                </a:solidFill>
                <a:ea typeface="+mn-ea"/>
              </a:endParaRPr>
            </a:p>
          </p:txBody>
        </p:sp>
      </p:grpSp>
      <p:grpSp>
        <p:nvGrpSpPr>
          <p:cNvPr id="104462" name="Group 26"/>
          <p:cNvGrpSpPr>
            <a:grpSpLocks/>
          </p:cNvGrpSpPr>
          <p:nvPr>
            <p:custDataLst>
              <p:tags r:id="rId14"/>
            </p:custDataLst>
          </p:nvPr>
        </p:nvGrpSpPr>
        <p:grpSpPr bwMode="auto">
          <a:xfrm>
            <a:off x="304721" y="4581526"/>
            <a:ext cx="3351927" cy="646113"/>
            <a:chOff x="144" y="2928"/>
            <a:chExt cx="1584" cy="407"/>
          </a:xfrm>
        </p:grpSpPr>
        <p:sp>
          <p:nvSpPr>
            <p:cNvPr id="104484" name="Text Box 27"/>
            <p:cNvSpPr txBox="1">
              <a:spLocks noChangeArrowheads="1"/>
            </p:cNvSpPr>
            <p:nvPr/>
          </p:nvSpPr>
          <p:spPr bwMode="auto">
            <a:xfrm>
              <a:off x="144" y="2928"/>
              <a:ext cx="86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fr-CA" altLang="fr-FR" sz="1200" u="sng" dirty="0">
                  <a:solidFill>
                    <a:srgbClr val="1F497D"/>
                  </a:solidFill>
                  <a:latin typeface="Times New Roman" pitchFamily="18" charset="0"/>
                </a:rPr>
                <a:t>Interventions universelles</a:t>
              </a:r>
              <a:endParaRPr lang="fr-CA" altLang="fr-FR" sz="1200" dirty="0">
                <a:solidFill>
                  <a:srgbClr val="1F497D"/>
                </a:solidFill>
                <a:latin typeface="Times New Roman" pitchFamily="18" charset="0"/>
              </a:endParaRPr>
            </a:p>
            <a:p>
              <a:pPr>
                <a:spcBef>
                  <a:spcPct val="0"/>
                </a:spcBef>
                <a:buFontTx/>
                <a:buChar char="•"/>
              </a:pPr>
              <a:r>
                <a:rPr lang="fr-CA" altLang="fr-FR" sz="1200" dirty="0">
                  <a:solidFill>
                    <a:srgbClr val="1F497D"/>
                  </a:solidFill>
                  <a:latin typeface="Times New Roman" pitchFamily="18" charset="0"/>
                </a:rPr>
                <a:t> Auprès de tous les élèves</a:t>
              </a:r>
            </a:p>
            <a:p>
              <a:pPr>
                <a:spcBef>
                  <a:spcPct val="0"/>
                </a:spcBef>
                <a:buFontTx/>
                <a:buChar char="•"/>
              </a:pPr>
              <a:r>
                <a:rPr lang="fr-CA" altLang="fr-FR" sz="1200" dirty="0">
                  <a:solidFill>
                    <a:srgbClr val="1F497D"/>
                  </a:solidFill>
                  <a:latin typeface="Times New Roman" pitchFamily="18" charset="0"/>
                </a:rPr>
                <a:t> Préventives,  proactives</a:t>
              </a:r>
            </a:p>
          </p:txBody>
        </p:sp>
        <p:sp>
          <p:nvSpPr>
            <p:cNvPr id="5157" name="Line 28"/>
            <p:cNvSpPr>
              <a:spLocks noChangeShapeType="1"/>
            </p:cNvSpPr>
            <p:nvPr/>
          </p:nvSpPr>
          <p:spPr bwMode="auto">
            <a:xfrm>
              <a:off x="1392" y="3024"/>
              <a:ext cx="336" cy="0"/>
            </a:xfrm>
            <a:prstGeom prst="line">
              <a:avLst/>
            </a:prstGeom>
            <a:noFill/>
            <a:ln w="88900">
              <a:solidFill>
                <a:schemeClr val="tx1"/>
              </a:solidFill>
              <a:round/>
              <a:headEnd type="triangle" w="med" len="med"/>
              <a:tailEnd/>
            </a:ln>
            <a:extLst/>
          </p:spPr>
          <p:txBody>
            <a:bodyPr wrap="none" anchor="ctr"/>
            <a:lstStyle/>
            <a:p>
              <a:pPr>
                <a:defRPr/>
              </a:pPr>
              <a:endParaRPr lang="fr-CA" sz="1800" dirty="0">
                <a:solidFill>
                  <a:prstClr val="black"/>
                </a:solidFill>
                <a:ea typeface="+mn-ea"/>
              </a:endParaRPr>
            </a:p>
          </p:txBody>
        </p:sp>
      </p:grpSp>
      <p:grpSp>
        <p:nvGrpSpPr>
          <p:cNvPr id="104463" name="Group 29"/>
          <p:cNvGrpSpPr>
            <a:grpSpLocks/>
          </p:cNvGrpSpPr>
          <p:nvPr>
            <p:custDataLst>
              <p:tags r:id="rId15"/>
            </p:custDataLst>
          </p:nvPr>
        </p:nvGrpSpPr>
        <p:grpSpPr bwMode="auto">
          <a:xfrm>
            <a:off x="8121652" y="4581526"/>
            <a:ext cx="3309400" cy="646113"/>
            <a:chOff x="4032" y="2928"/>
            <a:chExt cx="1646" cy="407"/>
          </a:xfrm>
        </p:grpSpPr>
        <p:sp>
          <p:nvSpPr>
            <p:cNvPr id="104482" name="Text Box 30"/>
            <p:cNvSpPr txBox="1">
              <a:spLocks noChangeArrowheads="1"/>
            </p:cNvSpPr>
            <p:nvPr/>
          </p:nvSpPr>
          <p:spPr bwMode="auto">
            <a:xfrm>
              <a:off x="4512" y="2928"/>
              <a:ext cx="116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fr-CA" altLang="fr-FR" sz="1200" u="sng" dirty="0">
                  <a:solidFill>
                    <a:srgbClr val="1F497D"/>
                  </a:solidFill>
                  <a:latin typeface="Times New Roman" pitchFamily="18" charset="0"/>
                </a:rPr>
                <a:t>Interventions universelles</a:t>
              </a:r>
              <a:endParaRPr lang="fr-CA" altLang="fr-FR" sz="1200" dirty="0">
                <a:solidFill>
                  <a:srgbClr val="1F497D"/>
                </a:solidFill>
                <a:latin typeface="Times New Roman" pitchFamily="18" charset="0"/>
              </a:endParaRPr>
            </a:p>
            <a:p>
              <a:pPr>
                <a:spcBef>
                  <a:spcPct val="0"/>
                </a:spcBef>
                <a:buFontTx/>
                <a:buChar char="•"/>
              </a:pPr>
              <a:r>
                <a:rPr lang="fr-CA" altLang="fr-FR" sz="1200" dirty="0">
                  <a:solidFill>
                    <a:srgbClr val="1F497D"/>
                  </a:solidFill>
                  <a:latin typeface="Times New Roman" pitchFamily="18" charset="0"/>
                </a:rPr>
                <a:t> Auprès de tous les milieux</a:t>
              </a:r>
              <a:r>
                <a:rPr lang="fr-CA" altLang="fr-FR" sz="1200" dirty="0">
                  <a:solidFill>
                    <a:srgbClr val="1F497D"/>
                  </a:solidFill>
                  <a:latin typeface="Times New Roman" pitchFamily="18" charset="0"/>
                  <a:cs typeface="Times New Roman" pitchFamily="18" charset="0"/>
                </a:rPr>
                <a:t>/</a:t>
              </a:r>
              <a:r>
                <a:rPr lang="fr-CA" altLang="fr-FR" sz="1200" dirty="0">
                  <a:solidFill>
                    <a:srgbClr val="1F497D"/>
                  </a:solidFill>
                  <a:latin typeface="Times New Roman" pitchFamily="18" charset="0"/>
                </a:rPr>
                <a:t>élèves</a:t>
              </a:r>
            </a:p>
            <a:p>
              <a:pPr>
                <a:spcBef>
                  <a:spcPct val="0"/>
                </a:spcBef>
                <a:buFontTx/>
                <a:buChar char="•"/>
              </a:pPr>
              <a:r>
                <a:rPr lang="fr-CA" altLang="fr-FR" sz="1200" dirty="0">
                  <a:solidFill>
                    <a:srgbClr val="1F497D"/>
                  </a:solidFill>
                  <a:latin typeface="Times New Roman" pitchFamily="18" charset="0"/>
                </a:rPr>
                <a:t> Préventives,  proactives</a:t>
              </a:r>
            </a:p>
          </p:txBody>
        </p:sp>
        <p:sp>
          <p:nvSpPr>
            <p:cNvPr id="5155" name="Line 31"/>
            <p:cNvSpPr>
              <a:spLocks noChangeShapeType="1"/>
            </p:cNvSpPr>
            <p:nvPr/>
          </p:nvSpPr>
          <p:spPr bwMode="auto">
            <a:xfrm rot="10779294">
              <a:off x="4032" y="3024"/>
              <a:ext cx="336" cy="1"/>
            </a:xfrm>
            <a:prstGeom prst="line">
              <a:avLst/>
            </a:prstGeom>
            <a:noFill/>
            <a:ln w="88900">
              <a:solidFill>
                <a:schemeClr val="tx1"/>
              </a:solidFill>
              <a:round/>
              <a:headEnd type="triangle" w="med" len="med"/>
              <a:tailEnd/>
            </a:ln>
            <a:extLst/>
          </p:spPr>
          <p:txBody>
            <a:bodyPr wrap="none" anchor="ctr"/>
            <a:lstStyle/>
            <a:p>
              <a:pPr>
                <a:defRPr/>
              </a:pPr>
              <a:endParaRPr lang="fr-CA" sz="1800" dirty="0">
                <a:solidFill>
                  <a:prstClr val="black"/>
                </a:solidFill>
                <a:ea typeface="+mn-ea"/>
              </a:endParaRPr>
            </a:p>
          </p:txBody>
        </p:sp>
      </p:grpSp>
      <p:graphicFrame>
        <p:nvGraphicFramePr>
          <p:cNvPr id="104464" name="Object 32"/>
          <p:cNvGraphicFramePr>
            <a:graphicFrameLocks noChangeAspect="1"/>
          </p:cNvGraphicFramePr>
          <p:nvPr>
            <p:custDataLst>
              <p:tags r:id="rId16"/>
            </p:custDataLst>
          </p:nvPr>
        </p:nvGraphicFramePr>
        <p:xfrm>
          <a:off x="4272438" y="2057401"/>
          <a:ext cx="1726750" cy="4410075"/>
        </p:xfrm>
        <a:graphic>
          <a:graphicData uri="http://schemas.openxmlformats.org/presentationml/2006/ole">
            <mc:AlternateContent xmlns:mc="http://schemas.openxmlformats.org/markup-compatibility/2006">
              <mc:Choice xmlns:v="urn:schemas-microsoft-com:vml" Requires="v">
                <p:oleObj spid="_x0000_s4113" name="Drawing" r:id="rId26" imgW="1295280" imgH="4410000" progId="Presentations.Drawing.12">
                  <p:embed/>
                </p:oleObj>
              </mc:Choice>
              <mc:Fallback>
                <p:oleObj name="Drawing" r:id="rId26" imgW="1295280" imgH="4410000" progId="Presentations.Drawing.12">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72438" y="2057401"/>
                        <a:ext cx="172675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65" name="Rectangle 33"/>
          <p:cNvSpPr>
            <a:spLocks noGrp="1"/>
          </p:cNvSpPr>
          <p:nvPr>
            <p:ph type="title"/>
            <p:custDataLst>
              <p:tags r:id="rId17"/>
            </p:custDataLst>
          </p:nvPr>
        </p:nvSpPr>
        <p:spPr>
          <a:xfrm>
            <a:off x="609441" y="457200"/>
            <a:ext cx="10360501" cy="457200"/>
          </a:xfrm>
        </p:spPr>
        <p:txBody>
          <a:bodyPr>
            <a:normAutofit fontScale="90000"/>
          </a:bodyPr>
          <a:lstStyle/>
          <a:p>
            <a:pPr eaLnBrk="1" hangingPunct="1"/>
            <a:r>
              <a:rPr lang="fr-CA" altLang="fr-FR" sz="2800" b="1" dirty="0" smtClean="0">
                <a:solidFill>
                  <a:srgbClr val="CC9900"/>
                </a:solidFill>
              </a:rPr>
              <a:t>Concevoir un système destiné à l’ensemble de l’école pour assurer la réussite des élèves</a:t>
            </a:r>
          </a:p>
        </p:txBody>
      </p:sp>
      <p:pic>
        <p:nvPicPr>
          <p:cNvPr id="104466" name="Picture 34" descr="PBIS LOGO-LARGE"/>
          <p:cNvPicPr>
            <a:picLocks noChangeAspect="1" noChangeArrowheads="1"/>
          </p:cNvPicPr>
          <p:nvPr>
            <p:custDataLst>
              <p:tags r:id="rId18"/>
            </p:custDataLst>
          </p:nvPr>
        </p:nvPicPr>
        <p:blipFill>
          <a:blip r:embed="rId28">
            <a:extLst>
              <a:ext uri="{28A0092B-C50C-407E-A947-70E740481C1C}">
                <a14:useLocalDpi xmlns:a14="http://schemas.microsoft.com/office/drawing/2010/main" val="0"/>
              </a:ext>
            </a:extLst>
          </a:blip>
          <a:srcRect/>
          <a:stretch>
            <a:fillRect/>
          </a:stretch>
        </p:blipFill>
        <p:spPr bwMode="auto">
          <a:xfrm>
            <a:off x="10462075" y="5791201"/>
            <a:ext cx="1240044"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467" name="Group 35"/>
          <p:cNvGrpSpPr>
            <a:grpSpLocks noChangeAspect="1"/>
          </p:cNvGrpSpPr>
          <p:nvPr>
            <p:custDataLst>
              <p:tags r:id="rId19"/>
            </p:custDataLst>
          </p:nvPr>
        </p:nvGrpSpPr>
        <p:grpSpPr bwMode="auto">
          <a:xfrm>
            <a:off x="6107110" y="2057401"/>
            <a:ext cx="1714054" cy="4410075"/>
            <a:chOff x="2880" y="1296"/>
            <a:chExt cx="810" cy="2778"/>
          </a:xfrm>
        </p:grpSpPr>
        <p:sp>
          <p:nvSpPr>
            <p:cNvPr id="5144" name="AutoShape 36"/>
            <p:cNvSpPr>
              <a:spLocks noChangeAspect="1" noChangeArrowheads="1" noTextEdit="1"/>
            </p:cNvSpPr>
            <p:nvPr/>
          </p:nvSpPr>
          <p:spPr bwMode="auto">
            <a:xfrm>
              <a:off x="2880" y="1296"/>
              <a:ext cx="810" cy="2778"/>
            </a:xfrm>
            <a:prstGeom prst="rect">
              <a:avLst/>
            </a:prstGeom>
            <a:noFill/>
            <a:ln>
              <a:noFill/>
            </a:ln>
            <a:extLst/>
          </p:spPr>
          <p:txBody>
            <a:bodyPr/>
            <a:lstStyle/>
            <a:p>
              <a:pPr>
                <a:defRPr/>
              </a:pPr>
              <a:endParaRPr lang="fr-CA" sz="1800" dirty="0">
                <a:solidFill>
                  <a:prstClr val="black"/>
                </a:solidFill>
                <a:ea typeface="+mn-ea"/>
              </a:endParaRPr>
            </a:p>
          </p:txBody>
        </p:sp>
        <p:sp>
          <p:nvSpPr>
            <p:cNvPr id="5145" name="Freeform 37"/>
            <p:cNvSpPr>
              <a:spLocks/>
            </p:cNvSpPr>
            <p:nvPr/>
          </p:nvSpPr>
          <p:spPr bwMode="auto">
            <a:xfrm>
              <a:off x="2886" y="2092"/>
              <a:ext cx="792" cy="1976"/>
            </a:xfrm>
            <a:custGeom>
              <a:avLst/>
              <a:gdLst>
                <a:gd name="T0" fmla="*/ 0 w 792"/>
                <a:gd name="T1" fmla="*/ 0 h 1976"/>
                <a:gd name="T2" fmla="*/ 238 w 792"/>
                <a:gd name="T3" fmla="*/ 0 h 1976"/>
                <a:gd name="T4" fmla="*/ 792 w 792"/>
                <a:gd name="T5" fmla="*/ 1976 h 1976"/>
                <a:gd name="T6" fmla="*/ 0 w 792"/>
                <a:gd name="T7" fmla="*/ 1976 h 1976"/>
                <a:gd name="T8" fmla="*/ 0 w 792"/>
                <a:gd name="T9" fmla="*/ 0 h 1976"/>
                <a:gd name="T10" fmla="*/ 0 60000 65536"/>
                <a:gd name="T11" fmla="*/ 0 60000 65536"/>
                <a:gd name="T12" fmla="*/ 0 60000 65536"/>
                <a:gd name="T13" fmla="*/ 0 60000 65536"/>
                <a:gd name="T14" fmla="*/ 0 60000 65536"/>
                <a:gd name="T15" fmla="*/ 0 w 792"/>
                <a:gd name="T16" fmla="*/ 0 h 1976"/>
                <a:gd name="T17" fmla="*/ 792 w 792"/>
                <a:gd name="T18" fmla="*/ 1976 h 1976"/>
              </a:gdLst>
              <a:ahLst/>
              <a:cxnLst>
                <a:cxn ang="T10">
                  <a:pos x="T0" y="T1"/>
                </a:cxn>
                <a:cxn ang="T11">
                  <a:pos x="T2" y="T3"/>
                </a:cxn>
                <a:cxn ang="T12">
                  <a:pos x="T4" y="T5"/>
                </a:cxn>
                <a:cxn ang="T13">
                  <a:pos x="T6" y="T7"/>
                </a:cxn>
                <a:cxn ang="T14">
                  <a:pos x="T8" y="T9"/>
                </a:cxn>
              </a:cxnLst>
              <a:rect l="T15" t="T16" r="T17" b="T18"/>
              <a:pathLst>
                <a:path w="792" h="1976">
                  <a:moveTo>
                    <a:pt x="0" y="0"/>
                  </a:moveTo>
                  <a:lnTo>
                    <a:pt x="238" y="0"/>
                  </a:lnTo>
                  <a:lnTo>
                    <a:pt x="792" y="1976"/>
                  </a:lnTo>
                  <a:lnTo>
                    <a:pt x="0" y="1976"/>
                  </a:lnTo>
                  <a:lnTo>
                    <a:pt x="0" y="0"/>
                  </a:lnTo>
                  <a:close/>
                </a:path>
              </a:pathLst>
            </a:custGeom>
            <a:solidFill>
              <a:srgbClr val="008000"/>
            </a:solidFill>
            <a:ln w="25400">
              <a:solidFill>
                <a:srgbClr val="000000"/>
              </a:solidFill>
              <a:round/>
              <a:headEnd/>
              <a:tailEnd/>
            </a:ln>
          </p:spPr>
          <p:txBody>
            <a:bodyPr/>
            <a:lstStyle/>
            <a:p>
              <a:pPr>
                <a:defRPr/>
              </a:pPr>
              <a:endParaRPr lang="fr-CA" sz="1800" dirty="0">
                <a:solidFill>
                  <a:prstClr val="black"/>
                </a:solidFill>
                <a:ea typeface="+mn-ea"/>
              </a:endParaRPr>
            </a:p>
          </p:txBody>
        </p:sp>
        <p:sp>
          <p:nvSpPr>
            <p:cNvPr id="5146" name="Freeform 38"/>
            <p:cNvSpPr>
              <a:spLocks/>
            </p:cNvSpPr>
            <p:nvPr/>
          </p:nvSpPr>
          <p:spPr bwMode="auto">
            <a:xfrm>
              <a:off x="2880" y="2086"/>
              <a:ext cx="804" cy="1988"/>
            </a:xfrm>
            <a:custGeom>
              <a:avLst/>
              <a:gdLst>
                <a:gd name="T0" fmla="*/ 244 w 804"/>
                <a:gd name="T1" fmla="*/ 0 h 1988"/>
                <a:gd name="T2" fmla="*/ 250 w 804"/>
                <a:gd name="T3" fmla="*/ 0 h 1988"/>
                <a:gd name="T4" fmla="*/ 804 w 804"/>
                <a:gd name="T5" fmla="*/ 1988 h 1988"/>
                <a:gd name="T6" fmla="*/ 0 w 804"/>
                <a:gd name="T7" fmla="*/ 1988 h 1988"/>
                <a:gd name="T8" fmla="*/ 0 w 804"/>
                <a:gd name="T9" fmla="*/ 6 h 1988"/>
                <a:gd name="T10" fmla="*/ 12 w 804"/>
                <a:gd name="T11" fmla="*/ 6 h 1988"/>
                <a:gd name="T12" fmla="*/ 12 w 804"/>
                <a:gd name="T13" fmla="*/ 1976 h 1988"/>
                <a:gd name="T14" fmla="*/ 786 w 804"/>
                <a:gd name="T15" fmla="*/ 1976 h 1988"/>
                <a:gd name="T16" fmla="*/ 238 w 804"/>
                <a:gd name="T17" fmla="*/ 6 h 1988"/>
                <a:gd name="T18" fmla="*/ 244 w 804"/>
                <a:gd name="T19" fmla="*/ 0 h 19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4"/>
                <a:gd name="T31" fmla="*/ 0 h 1988"/>
                <a:gd name="T32" fmla="*/ 804 w 804"/>
                <a:gd name="T33" fmla="*/ 1988 h 19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4" h="1988">
                  <a:moveTo>
                    <a:pt x="244" y="0"/>
                  </a:moveTo>
                  <a:lnTo>
                    <a:pt x="250" y="0"/>
                  </a:lnTo>
                  <a:lnTo>
                    <a:pt x="804" y="1988"/>
                  </a:lnTo>
                  <a:lnTo>
                    <a:pt x="0" y="1988"/>
                  </a:lnTo>
                  <a:lnTo>
                    <a:pt x="0" y="6"/>
                  </a:lnTo>
                  <a:lnTo>
                    <a:pt x="12" y="6"/>
                  </a:lnTo>
                  <a:lnTo>
                    <a:pt x="12" y="1976"/>
                  </a:lnTo>
                  <a:lnTo>
                    <a:pt x="786" y="1976"/>
                  </a:lnTo>
                  <a:lnTo>
                    <a:pt x="238" y="6"/>
                  </a:lnTo>
                  <a:lnTo>
                    <a:pt x="244" y="0"/>
                  </a:lnTo>
                  <a:close/>
                </a:path>
              </a:pathLst>
            </a:custGeom>
            <a:solidFill>
              <a:srgbClr val="000000"/>
            </a:solidFill>
            <a:ln>
              <a:noFill/>
            </a:ln>
            <a:extLst/>
          </p:spPr>
          <p:txBody>
            <a:bodyPr/>
            <a:lstStyle/>
            <a:p>
              <a:pPr>
                <a:defRPr/>
              </a:pPr>
              <a:endParaRPr lang="fr-CA" sz="1800" dirty="0">
                <a:solidFill>
                  <a:prstClr val="black"/>
                </a:solidFill>
                <a:ea typeface="+mn-ea"/>
              </a:endParaRPr>
            </a:p>
          </p:txBody>
        </p:sp>
        <p:sp>
          <p:nvSpPr>
            <p:cNvPr id="5147" name="Freeform 39"/>
            <p:cNvSpPr>
              <a:spLocks/>
            </p:cNvSpPr>
            <p:nvPr/>
          </p:nvSpPr>
          <p:spPr bwMode="auto">
            <a:xfrm>
              <a:off x="2880" y="2086"/>
              <a:ext cx="244" cy="12"/>
            </a:xfrm>
            <a:custGeom>
              <a:avLst/>
              <a:gdLst>
                <a:gd name="T0" fmla="*/ 0 w 244"/>
                <a:gd name="T1" fmla="*/ 6 h 12"/>
                <a:gd name="T2" fmla="*/ 0 w 244"/>
                <a:gd name="T3" fmla="*/ 0 h 12"/>
                <a:gd name="T4" fmla="*/ 244 w 244"/>
                <a:gd name="T5" fmla="*/ 0 h 12"/>
                <a:gd name="T6" fmla="*/ 244 w 244"/>
                <a:gd name="T7" fmla="*/ 12 h 12"/>
                <a:gd name="T8" fmla="*/ 6 w 244"/>
                <a:gd name="T9" fmla="*/ 12 h 12"/>
                <a:gd name="T10" fmla="*/ 0 w 244"/>
                <a:gd name="T11" fmla="*/ 6 h 12"/>
                <a:gd name="T12" fmla="*/ 0 60000 65536"/>
                <a:gd name="T13" fmla="*/ 0 60000 65536"/>
                <a:gd name="T14" fmla="*/ 0 60000 65536"/>
                <a:gd name="T15" fmla="*/ 0 60000 65536"/>
                <a:gd name="T16" fmla="*/ 0 60000 65536"/>
                <a:gd name="T17" fmla="*/ 0 60000 65536"/>
                <a:gd name="T18" fmla="*/ 0 w 244"/>
                <a:gd name="T19" fmla="*/ 0 h 12"/>
                <a:gd name="T20" fmla="*/ 244 w 24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44" h="12">
                  <a:moveTo>
                    <a:pt x="0" y="6"/>
                  </a:moveTo>
                  <a:lnTo>
                    <a:pt x="0" y="0"/>
                  </a:lnTo>
                  <a:lnTo>
                    <a:pt x="244" y="0"/>
                  </a:lnTo>
                  <a:lnTo>
                    <a:pt x="244" y="12"/>
                  </a:lnTo>
                  <a:lnTo>
                    <a:pt x="6" y="12"/>
                  </a:lnTo>
                  <a:lnTo>
                    <a:pt x="0" y="6"/>
                  </a:lnTo>
                  <a:close/>
                </a:path>
              </a:pathLst>
            </a:custGeom>
            <a:solidFill>
              <a:srgbClr val="000000"/>
            </a:solidFill>
            <a:ln>
              <a:noFill/>
            </a:ln>
            <a:extLst/>
          </p:spPr>
          <p:txBody>
            <a:bodyPr/>
            <a:lstStyle/>
            <a:p>
              <a:pPr>
                <a:defRPr/>
              </a:pPr>
              <a:endParaRPr lang="fr-CA" sz="1800" dirty="0">
                <a:solidFill>
                  <a:prstClr val="black"/>
                </a:solidFill>
                <a:ea typeface="+mn-ea"/>
              </a:endParaRPr>
            </a:p>
          </p:txBody>
        </p:sp>
        <p:sp>
          <p:nvSpPr>
            <p:cNvPr id="5148" name="Freeform 40"/>
            <p:cNvSpPr>
              <a:spLocks/>
            </p:cNvSpPr>
            <p:nvPr/>
          </p:nvSpPr>
          <p:spPr bwMode="auto">
            <a:xfrm>
              <a:off x="2886" y="1296"/>
              <a:ext cx="107" cy="377"/>
            </a:xfrm>
            <a:custGeom>
              <a:avLst/>
              <a:gdLst>
                <a:gd name="T0" fmla="*/ 0 w 107"/>
                <a:gd name="T1" fmla="*/ 0 h 377"/>
                <a:gd name="T2" fmla="*/ 0 w 107"/>
                <a:gd name="T3" fmla="*/ 377 h 377"/>
                <a:gd name="T4" fmla="*/ 107 w 107"/>
                <a:gd name="T5" fmla="*/ 377 h 377"/>
                <a:gd name="T6" fmla="*/ 0 w 107"/>
                <a:gd name="T7" fmla="*/ 0 h 377"/>
                <a:gd name="T8" fmla="*/ 0 60000 65536"/>
                <a:gd name="T9" fmla="*/ 0 60000 65536"/>
                <a:gd name="T10" fmla="*/ 0 60000 65536"/>
                <a:gd name="T11" fmla="*/ 0 60000 65536"/>
                <a:gd name="T12" fmla="*/ 0 w 107"/>
                <a:gd name="T13" fmla="*/ 0 h 377"/>
                <a:gd name="T14" fmla="*/ 107 w 107"/>
                <a:gd name="T15" fmla="*/ 377 h 377"/>
              </a:gdLst>
              <a:ahLst/>
              <a:cxnLst>
                <a:cxn ang="T8">
                  <a:pos x="T0" y="T1"/>
                </a:cxn>
                <a:cxn ang="T9">
                  <a:pos x="T2" y="T3"/>
                </a:cxn>
                <a:cxn ang="T10">
                  <a:pos x="T4" y="T5"/>
                </a:cxn>
                <a:cxn ang="T11">
                  <a:pos x="T6" y="T7"/>
                </a:cxn>
              </a:cxnLst>
              <a:rect l="T12" t="T13" r="T14" b="T15"/>
              <a:pathLst>
                <a:path w="107" h="377">
                  <a:moveTo>
                    <a:pt x="0" y="0"/>
                  </a:moveTo>
                  <a:lnTo>
                    <a:pt x="0" y="377"/>
                  </a:lnTo>
                  <a:lnTo>
                    <a:pt x="107" y="377"/>
                  </a:lnTo>
                  <a:lnTo>
                    <a:pt x="0" y="0"/>
                  </a:lnTo>
                  <a:close/>
                </a:path>
              </a:pathLst>
            </a:custGeom>
            <a:solidFill>
              <a:srgbClr val="FF0000"/>
            </a:solidFill>
            <a:ln>
              <a:noFill/>
            </a:ln>
            <a:extLst/>
          </p:spPr>
          <p:txBody>
            <a:bodyPr/>
            <a:lstStyle/>
            <a:p>
              <a:pPr>
                <a:defRPr/>
              </a:pPr>
              <a:endParaRPr lang="fr-CA" sz="1800" dirty="0">
                <a:solidFill>
                  <a:prstClr val="black"/>
                </a:solidFill>
                <a:ea typeface="+mn-ea"/>
              </a:endParaRPr>
            </a:p>
          </p:txBody>
        </p:sp>
        <p:sp>
          <p:nvSpPr>
            <p:cNvPr id="5149" name="Freeform 41"/>
            <p:cNvSpPr>
              <a:spLocks/>
            </p:cNvSpPr>
            <p:nvPr/>
          </p:nvSpPr>
          <p:spPr bwMode="auto">
            <a:xfrm>
              <a:off x="2880" y="1296"/>
              <a:ext cx="119" cy="383"/>
            </a:xfrm>
            <a:custGeom>
              <a:avLst/>
              <a:gdLst>
                <a:gd name="T0" fmla="*/ 6 w 119"/>
                <a:gd name="T1" fmla="*/ 371 h 383"/>
                <a:gd name="T2" fmla="*/ 107 w 119"/>
                <a:gd name="T3" fmla="*/ 371 h 383"/>
                <a:gd name="T4" fmla="*/ 0 w 119"/>
                <a:gd name="T5" fmla="*/ 0 h 383"/>
                <a:gd name="T6" fmla="*/ 12 w 119"/>
                <a:gd name="T7" fmla="*/ 0 h 383"/>
                <a:gd name="T8" fmla="*/ 119 w 119"/>
                <a:gd name="T9" fmla="*/ 383 h 383"/>
                <a:gd name="T10" fmla="*/ 0 w 119"/>
                <a:gd name="T11" fmla="*/ 383 h 383"/>
                <a:gd name="T12" fmla="*/ 0 w 119"/>
                <a:gd name="T13" fmla="*/ 377 h 383"/>
                <a:gd name="T14" fmla="*/ 6 w 119"/>
                <a:gd name="T15" fmla="*/ 371 h 383"/>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383"/>
                <a:gd name="T26" fmla="*/ 119 w 119"/>
                <a:gd name="T27" fmla="*/ 383 h 3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383">
                  <a:moveTo>
                    <a:pt x="6" y="371"/>
                  </a:moveTo>
                  <a:lnTo>
                    <a:pt x="107" y="371"/>
                  </a:lnTo>
                  <a:lnTo>
                    <a:pt x="0" y="0"/>
                  </a:lnTo>
                  <a:lnTo>
                    <a:pt x="12" y="0"/>
                  </a:lnTo>
                  <a:lnTo>
                    <a:pt x="119" y="383"/>
                  </a:lnTo>
                  <a:lnTo>
                    <a:pt x="0" y="383"/>
                  </a:lnTo>
                  <a:lnTo>
                    <a:pt x="0" y="377"/>
                  </a:lnTo>
                  <a:lnTo>
                    <a:pt x="6" y="371"/>
                  </a:lnTo>
                  <a:close/>
                </a:path>
              </a:pathLst>
            </a:custGeom>
            <a:solidFill>
              <a:srgbClr val="000000"/>
            </a:solidFill>
            <a:ln>
              <a:noFill/>
            </a:ln>
            <a:extLst/>
          </p:spPr>
          <p:txBody>
            <a:bodyPr/>
            <a:lstStyle/>
            <a:p>
              <a:pPr>
                <a:defRPr/>
              </a:pPr>
              <a:endParaRPr lang="fr-CA" sz="1800" dirty="0">
                <a:solidFill>
                  <a:prstClr val="black"/>
                </a:solidFill>
                <a:ea typeface="+mn-ea"/>
              </a:endParaRPr>
            </a:p>
          </p:txBody>
        </p:sp>
        <p:sp>
          <p:nvSpPr>
            <p:cNvPr id="5150" name="Freeform 42"/>
            <p:cNvSpPr>
              <a:spLocks/>
            </p:cNvSpPr>
            <p:nvPr/>
          </p:nvSpPr>
          <p:spPr bwMode="auto">
            <a:xfrm>
              <a:off x="2880" y="1254"/>
              <a:ext cx="12" cy="419"/>
            </a:xfrm>
            <a:custGeom>
              <a:avLst/>
              <a:gdLst>
                <a:gd name="T0" fmla="*/ 12 w 12"/>
                <a:gd name="T1" fmla="*/ 42 h 419"/>
                <a:gd name="T2" fmla="*/ 12 w 12"/>
                <a:gd name="T3" fmla="*/ 419 h 419"/>
                <a:gd name="T4" fmla="*/ 0 w 12"/>
                <a:gd name="T5" fmla="*/ 419 h 419"/>
                <a:gd name="T6" fmla="*/ 0 w 12"/>
                <a:gd name="T7" fmla="*/ 0 h 419"/>
                <a:gd name="T8" fmla="*/ 12 w 12"/>
                <a:gd name="T9" fmla="*/ 42 h 419"/>
                <a:gd name="T10" fmla="*/ 12 w 12"/>
                <a:gd name="T11" fmla="*/ 42 h 419"/>
                <a:gd name="T12" fmla="*/ 0 60000 65536"/>
                <a:gd name="T13" fmla="*/ 0 60000 65536"/>
                <a:gd name="T14" fmla="*/ 0 60000 65536"/>
                <a:gd name="T15" fmla="*/ 0 60000 65536"/>
                <a:gd name="T16" fmla="*/ 0 60000 65536"/>
                <a:gd name="T17" fmla="*/ 0 60000 65536"/>
                <a:gd name="T18" fmla="*/ 0 w 12"/>
                <a:gd name="T19" fmla="*/ 0 h 419"/>
                <a:gd name="T20" fmla="*/ 12 w 12"/>
                <a:gd name="T21" fmla="*/ 419 h 419"/>
              </a:gdLst>
              <a:ahLst/>
              <a:cxnLst>
                <a:cxn ang="T12">
                  <a:pos x="T0" y="T1"/>
                </a:cxn>
                <a:cxn ang="T13">
                  <a:pos x="T2" y="T3"/>
                </a:cxn>
                <a:cxn ang="T14">
                  <a:pos x="T4" y="T5"/>
                </a:cxn>
                <a:cxn ang="T15">
                  <a:pos x="T6" y="T7"/>
                </a:cxn>
                <a:cxn ang="T16">
                  <a:pos x="T8" y="T9"/>
                </a:cxn>
                <a:cxn ang="T17">
                  <a:pos x="T10" y="T11"/>
                </a:cxn>
              </a:cxnLst>
              <a:rect l="T18" t="T19" r="T20" b="T21"/>
              <a:pathLst>
                <a:path w="12" h="419">
                  <a:moveTo>
                    <a:pt x="12" y="42"/>
                  </a:moveTo>
                  <a:lnTo>
                    <a:pt x="12" y="419"/>
                  </a:lnTo>
                  <a:lnTo>
                    <a:pt x="0" y="419"/>
                  </a:lnTo>
                  <a:lnTo>
                    <a:pt x="0" y="0"/>
                  </a:lnTo>
                  <a:lnTo>
                    <a:pt x="12" y="42"/>
                  </a:lnTo>
                  <a:close/>
                </a:path>
              </a:pathLst>
            </a:custGeom>
            <a:solidFill>
              <a:srgbClr val="000000"/>
            </a:solidFill>
            <a:ln>
              <a:noFill/>
            </a:ln>
            <a:extLst/>
          </p:spPr>
          <p:txBody>
            <a:bodyPr/>
            <a:lstStyle/>
            <a:p>
              <a:pPr>
                <a:defRPr/>
              </a:pPr>
              <a:endParaRPr lang="fr-CA" sz="1800" dirty="0">
                <a:solidFill>
                  <a:prstClr val="black"/>
                </a:solidFill>
                <a:ea typeface="+mn-ea"/>
              </a:endParaRPr>
            </a:p>
          </p:txBody>
        </p:sp>
        <p:sp>
          <p:nvSpPr>
            <p:cNvPr id="5151" name="Freeform 43"/>
            <p:cNvSpPr>
              <a:spLocks/>
            </p:cNvSpPr>
            <p:nvPr/>
          </p:nvSpPr>
          <p:spPr bwMode="auto">
            <a:xfrm>
              <a:off x="2886" y="1673"/>
              <a:ext cx="238" cy="425"/>
            </a:xfrm>
            <a:custGeom>
              <a:avLst/>
              <a:gdLst>
                <a:gd name="T0" fmla="*/ 0 w 238"/>
                <a:gd name="T1" fmla="*/ 0 h 425"/>
                <a:gd name="T2" fmla="*/ 0 w 238"/>
                <a:gd name="T3" fmla="*/ 425 h 425"/>
                <a:gd name="T4" fmla="*/ 238 w 238"/>
                <a:gd name="T5" fmla="*/ 425 h 425"/>
                <a:gd name="T6" fmla="*/ 107 w 238"/>
                <a:gd name="T7" fmla="*/ 0 h 425"/>
                <a:gd name="T8" fmla="*/ 0 w 238"/>
                <a:gd name="T9" fmla="*/ 0 h 425"/>
                <a:gd name="T10" fmla="*/ 0 60000 65536"/>
                <a:gd name="T11" fmla="*/ 0 60000 65536"/>
                <a:gd name="T12" fmla="*/ 0 60000 65536"/>
                <a:gd name="T13" fmla="*/ 0 60000 65536"/>
                <a:gd name="T14" fmla="*/ 0 60000 65536"/>
                <a:gd name="T15" fmla="*/ 0 w 238"/>
                <a:gd name="T16" fmla="*/ 0 h 425"/>
                <a:gd name="T17" fmla="*/ 238 w 238"/>
                <a:gd name="T18" fmla="*/ 425 h 425"/>
              </a:gdLst>
              <a:ahLst/>
              <a:cxnLst>
                <a:cxn ang="T10">
                  <a:pos x="T0" y="T1"/>
                </a:cxn>
                <a:cxn ang="T11">
                  <a:pos x="T2" y="T3"/>
                </a:cxn>
                <a:cxn ang="T12">
                  <a:pos x="T4" y="T5"/>
                </a:cxn>
                <a:cxn ang="T13">
                  <a:pos x="T6" y="T7"/>
                </a:cxn>
                <a:cxn ang="T14">
                  <a:pos x="T8" y="T9"/>
                </a:cxn>
              </a:cxnLst>
              <a:rect l="T15" t="T16" r="T17" b="T18"/>
              <a:pathLst>
                <a:path w="238" h="425">
                  <a:moveTo>
                    <a:pt x="0" y="0"/>
                  </a:moveTo>
                  <a:lnTo>
                    <a:pt x="0" y="425"/>
                  </a:lnTo>
                  <a:lnTo>
                    <a:pt x="238" y="425"/>
                  </a:lnTo>
                  <a:lnTo>
                    <a:pt x="107" y="0"/>
                  </a:lnTo>
                  <a:lnTo>
                    <a:pt x="0" y="0"/>
                  </a:lnTo>
                  <a:close/>
                </a:path>
              </a:pathLst>
            </a:custGeom>
            <a:solidFill>
              <a:srgbClr val="FFFF00"/>
            </a:solidFill>
            <a:ln>
              <a:noFill/>
            </a:ln>
            <a:extLst/>
          </p:spPr>
          <p:txBody>
            <a:bodyPr/>
            <a:lstStyle/>
            <a:p>
              <a:pPr>
                <a:defRPr/>
              </a:pPr>
              <a:endParaRPr lang="fr-CA" sz="1800" dirty="0">
                <a:solidFill>
                  <a:prstClr val="black"/>
                </a:solidFill>
                <a:ea typeface="+mn-ea"/>
              </a:endParaRPr>
            </a:p>
          </p:txBody>
        </p:sp>
        <p:sp>
          <p:nvSpPr>
            <p:cNvPr id="5152" name="Freeform 44"/>
            <p:cNvSpPr>
              <a:spLocks/>
            </p:cNvSpPr>
            <p:nvPr/>
          </p:nvSpPr>
          <p:spPr bwMode="auto">
            <a:xfrm>
              <a:off x="2880" y="1667"/>
              <a:ext cx="250" cy="437"/>
            </a:xfrm>
            <a:custGeom>
              <a:avLst/>
              <a:gdLst>
                <a:gd name="T0" fmla="*/ 6 w 250"/>
                <a:gd name="T1" fmla="*/ 425 h 437"/>
                <a:gd name="T2" fmla="*/ 238 w 250"/>
                <a:gd name="T3" fmla="*/ 425 h 437"/>
                <a:gd name="T4" fmla="*/ 113 w 250"/>
                <a:gd name="T5" fmla="*/ 12 h 437"/>
                <a:gd name="T6" fmla="*/ 6 w 250"/>
                <a:gd name="T7" fmla="*/ 12 h 437"/>
                <a:gd name="T8" fmla="*/ 6 w 250"/>
                <a:gd name="T9" fmla="*/ 0 h 437"/>
                <a:gd name="T10" fmla="*/ 119 w 250"/>
                <a:gd name="T11" fmla="*/ 0 h 437"/>
                <a:gd name="T12" fmla="*/ 250 w 250"/>
                <a:gd name="T13" fmla="*/ 437 h 437"/>
                <a:gd name="T14" fmla="*/ 0 w 250"/>
                <a:gd name="T15" fmla="*/ 437 h 437"/>
                <a:gd name="T16" fmla="*/ 0 w 250"/>
                <a:gd name="T17" fmla="*/ 431 h 437"/>
                <a:gd name="T18" fmla="*/ 6 w 250"/>
                <a:gd name="T19" fmla="*/ 425 h 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
                <a:gd name="T31" fmla="*/ 0 h 437"/>
                <a:gd name="T32" fmla="*/ 250 w 250"/>
                <a:gd name="T33" fmla="*/ 437 h 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 h="437">
                  <a:moveTo>
                    <a:pt x="6" y="425"/>
                  </a:moveTo>
                  <a:lnTo>
                    <a:pt x="238" y="425"/>
                  </a:lnTo>
                  <a:lnTo>
                    <a:pt x="113" y="12"/>
                  </a:lnTo>
                  <a:lnTo>
                    <a:pt x="6" y="12"/>
                  </a:lnTo>
                  <a:lnTo>
                    <a:pt x="6" y="0"/>
                  </a:lnTo>
                  <a:lnTo>
                    <a:pt x="119" y="0"/>
                  </a:lnTo>
                  <a:lnTo>
                    <a:pt x="250" y="437"/>
                  </a:lnTo>
                  <a:lnTo>
                    <a:pt x="0" y="437"/>
                  </a:lnTo>
                  <a:lnTo>
                    <a:pt x="0" y="431"/>
                  </a:lnTo>
                  <a:lnTo>
                    <a:pt x="6" y="425"/>
                  </a:lnTo>
                  <a:close/>
                </a:path>
              </a:pathLst>
            </a:custGeom>
            <a:solidFill>
              <a:srgbClr val="000000"/>
            </a:solidFill>
            <a:ln>
              <a:noFill/>
            </a:ln>
            <a:extLst/>
          </p:spPr>
          <p:txBody>
            <a:bodyPr/>
            <a:lstStyle/>
            <a:p>
              <a:pPr>
                <a:defRPr/>
              </a:pPr>
              <a:endParaRPr lang="fr-CA" sz="1800" dirty="0">
                <a:solidFill>
                  <a:prstClr val="black"/>
                </a:solidFill>
                <a:ea typeface="+mn-ea"/>
              </a:endParaRPr>
            </a:p>
          </p:txBody>
        </p:sp>
        <p:sp>
          <p:nvSpPr>
            <p:cNvPr id="5153" name="Freeform 45"/>
            <p:cNvSpPr>
              <a:spLocks/>
            </p:cNvSpPr>
            <p:nvPr/>
          </p:nvSpPr>
          <p:spPr bwMode="auto">
            <a:xfrm>
              <a:off x="2880" y="1667"/>
              <a:ext cx="12" cy="431"/>
            </a:xfrm>
            <a:custGeom>
              <a:avLst/>
              <a:gdLst>
                <a:gd name="T0" fmla="*/ 12 w 12"/>
                <a:gd name="T1" fmla="*/ 6 h 431"/>
                <a:gd name="T2" fmla="*/ 12 w 12"/>
                <a:gd name="T3" fmla="*/ 431 h 431"/>
                <a:gd name="T4" fmla="*/ 0 w 12"/>
                <a:gd name="T5" fmla="*/ 431 h 431"/>
                <a:gd name="T6" fmla="*/ 0 w 12"/>
                <a:gd name="T7" fmla="*/ 0 h 431"/>
                <a:gd name="T8" fmla="*/ 6 w 12"/>
                <a:gd name="T9" fmla="*/ 0 h 431"/>
                <a:gd name="T10" fmla="*/ 12 w 12"/>
                <a:gd name="T11" fmla="*/ 6 h 431"/>
                <a:gd name="T12" fmla="*/ 0 60000 65536"/>
                <a:gd name="T13" fmla="*/ 0 60000 65536"/>
                <a:gd name="T14" fmla="*/ 0 60000 65536"/>
                <a:gd name="T15" fmla="*/ 0 60000 65536"/>
                <a:gd name="T16" fmla="*/ 0 60000 65536"/>
                <a:gd name="T17" fmla="*/ 0 60000 65536"/>
                <a:gd name="T18" fmla="*/ 0 w 12"/>
                <a:gd name="T19" fmla="*/ 0 h 431"/>
                <a:gd name="T20" fmla="*/ 12 w 12"/>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12" h="431">
                  <a:moveTo>
                    <a:pt x="12" y="6"/>
                  </a:moveTo>
                  <a:lnTo>
                    <a:pt x="12" y="431"/>
                  </a:lnTo>
                  <a:lnTo>
                    <a:pt x="0" y="431"/>
                  </a:lnTo>
                  <a:lnTo>
                    <a:pt x="0" y="0"/>
                  </a:lnTo>
                  <a:lnTo>
                    <a:pt x="6" y="0"/>
                  </a:lnTo>
                  <a:lnTo>
                    <a:pt x="12" y="6"/>
                  </a:lnTo>
                  <a:close/>
                </a:path>
              </a:pathLst>
            </a:custGeom>
            <a:solidFill>
              <a:srgbClr val="000000"/>
            </a:solidFill>
            <a:ln>
              <a:noFill/>
            </a:ln>
            <a:extLst/>
          </p:spPr>
          <p:txBody>
            <a:bodyPr/>
            <a:lstStyle/>
            <a:p>
              <a:pPr>
                <a:defRPr/>
              </a:pPr>
              <a:endParaRPr lang="fr-CA" sz="1800" dirty="0">
                <a:solidFill>
                  <a:prstClr val="black"/>
                </a:solidFill>
                <a:ea typeface="+mn-ea"/>
              </a:endParaRPr>
            </a:p>
          </p:txBody>
        </p:sp>
      </p:grpSp>
      <p:sp>
        <p:nvSpPr>
          <p:cNvPr id="43054" name="Oval 46"/>
          <p:cNvSpPr>
            <a:spLocks noChangeArrowheads="1"/>
          </p:cNvSpPr>
          <p:nvPr>
            <p:custDataLst>
              <p:tags r:id="rId20"/>
            </p:custDataLst>
          </p:nvPr>
        </p:nvSpPr>
        <p:spPr bwMode="auto">
          <a:xfrm>
            <a:off x="2926588" y="4005263"/>
            <a:ext cx="5950517" cy="1439862"/>
          </a:xfrm>
          <a:prstGeom prst="ellipse">
            <a:avLst/>
          </a:prstGeom>
          <a:noFill/>
          <a:ln w="76200" cmpd="tri">
            <a:solidFill>
              <a:schemeClr val="tx1"/>
            </a:solidFill>
            <a:round/>
            <a:headEnd/>
            <a:tailEnd/>
          </a:ln>
          <a:extLst/>
        </p:spPr>
        <p:txBody>
          <a:bodyPr wrap="none" anchor="ctr"/>
          <a:lstStyle/>
          <a:p>
            <a:pPr>
              <a:defRPr/>
            </a:pPr>
            <a:endParaRPr lang="fr-CA" sz="1800" dirty="0">
              <a:solidFill>
                <a:prstClr val="black"/>
              </a:solidFill>
              <a:ea typeface="+mn-ea"/>
            </a:endParaRPr>
          </a:p>
        </p:txBody>
      </p:sp>
      <p:sp>
        <p:nvSpPr>
          <p:cNvPr id="43055" name="Text Box 47"/>
          <p:cNvSpPr txBox="1">
            <a:spLocks noChangeArrowheads="1"/>
          </p:cNvSpPr>
          <p:nvPr>
            <p:custDataLst>
              <p:tags r:id="rId21"/>
            </p:custDataLst>
          </p:nvPr>
        </p:nvSpPr>
        <p:spPr bwMode="auto">
          <a:xfrm>
            <a:off x="2653609" y="5759450"/>
            <a:ext cx="6703854" cy="406400"/>
          </a:xfrm>
          <a:prstGeom prst="rect">
            <a:avLst/>
          </a:prstGeom>
          <a:solidFill>
            <a:srgbClr val="009900"/>
          </a:solidFill>
          <a:ln w="9525">
            <a:solidFill>
              <a:schemeClr val="bg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fr-CA" altLang="fr-FR" sz="2000" b="1" dirty="0">
                <a:solidFill>
                  <a:srgbClr val="FFFFFF"/>
                </a:solidFill>
                <a:latin typeface="Trebuchet MS" pitchFamily="34" charset="0"/>
              </a:rPr>
              <a:t>L’enseignement explicite</a:t>
            </a:r>
            <a:endParaRPr lang="fr-CA" altLang="fr-FR" sz="1800" dirty="0">
              <a:solidFill>
                <a:srgbClr val="FFFFFF"/>
              </a:solidFill>
              <a:latin typeface="Trebuchet MS" pitchFamily="34" charset="0"/>
            </a:endParaRPr>
          </a:p>
        </p:txBody>
      </p:sp>
      <p:sp>
        <p:nvSpPr>
          <p:cNvPr id="5142" name="Line 48"/>
          <p:cNvSpPr>
            <a:spLocks noChangeShapeType="1"/>
          </p:cNvSpPr>
          <p:nvPr>
            <p:custDataLst>
              <p:tags r:id="rId22"/>
            </p:custDataLst>
          </p:nvPr>
        </p:nvSpPr>
        <p:spPr bwMode="auto">
          <a:xfrm>
            <a:off x="8206296" y="5949950"/>
            <a:ext cx="863375" cy="0"/>
          </a:xfrm>
          <a:prstGeom prst="line">
            <a:avLst/>
          </a:prstGeom>
          <a:noFill/>
          <a:ln w="38100">
            <a:solidFill>
              <a:schemeClr val="bg1"/>
            </a:solidFill>
            <a:round/>
            <a:headEnd/>
            <a:tailEnd type="arrow" w="med" len="med"/>
          </a:ln>
          <a:extLst/>
        </p:spPr>
        <p:txBody>
          <a:bodyPr wrap="none"/>
          <a:lstStyle/>
          <a:p>
            <a:pPr>
              <a:defRPr/>
            </a:pPr>
            <a:endParaRPr lang="fr-CA" sz="1800" dirty="0">
              <a:solidFill>
                <a:prstClr val="black"/>
              </a:solidFill>
              <a:ea typeface="+mn-ea"/>
            </a:endParaRPr>
          </a:p>
        </p:txBody>
      </p:sp>
      <p:sp>
        <p:nvSpPr>
          <p:cNvPr id="5143" name="Line 49"/>
          <p:cNvSpPr>
            <a:spLocks noChangeShapeType="1"/>
          </p:cNvSpPr>
          <p:nvPr>
            <p:custDataLst>
              <p:tags r:id="rId23"/>
            </p:custDataLst>
          </p:nvPr>
        </p:nvSpPr>
        <p:spPr bwMode="auto">
          <a:xfrm>
            <a:off x="2926588" y="5949950"/>
            <a:ext cx="863375" cy="0"/>
          </a:xfrm>
          <a:prstGeom prst="line">
            <a:avLst/>
          </a:prstGeom>
          <a:noFill/>
          <a:ln w="38100">
            <a:solidFill>
              <a:schemeClr val="bg1"/>
            </a:solidFill>
            <a:round/>
            <a:headEnd type="arrow" w="med" len="med"/>
            <a:tailEnd/>
          </a:ln>
          <a:extLst/>
        </p:spPr>
        <p:txBody>
          <a:bodyPr wrap="none"/>
          <a:lstStyle/>
          <a:p>
            <a:pPr>
              <a:defRPr/>
            </a:pPr>
            <a:endParaRPr lang="fr-CA" sz="1800" dirty="0">
              <a:solidFill>
                <a:prstClr val="black"/>
              </a:solidFill>
              <a:ea typeface="+mn-ea"/>
            </a:endParaRPr>
          </a:p>
        </p:txBody>
      </p:sp>
    </p:spTree>
    <p:extLst>
      <p:ext uri="{BB962C8B-B14F-4D97-AF65-F5344CB8AC3E}">
        <p14:creationId xmlns:p14="http://schemas.microsoft.com/office/powerpoint/2010/main" val="61337430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54"/>
                                        </p:tgtEl>
                                        <p:attrNameLst>
                                          <p:attrName>style.visibility</p:attrName>
                                        </p:attrNameLst>
                                      </p:cBhvr>
                                      <p:to>
                                        <p:strVal val="visible"/>
                                      </p:to>
                                    </p:set>
                                    <p:animEffect transition="in" filter="checkerboard(across)">
                                      <p:cBhvr>
                                        <p:cTn id="7" dur="500"/>
                                        <p:tgtEl>
                                          <p:spTgt spid="43054"/>
                                        </p:tgtEl>
                                      </p:cBhvr>
                                    </p:animEffect>
                                  </p:childTnLst>
                                </p:cTn>
                              </p:par>
                              <p:par>
                                <p:cTn id="8" presetID="5" presetClass="entr" presetSubtype="5" fill="hold" grpId="0" nodeType="withEffect">
                                  <p:stCondLst>
                                    <p:cond delay="0"/>
                                  </p:stCondLst>
                                  <p:childTnLst>
                                    <p:set>
                                      <p:cBhvr>
                                        <p:cTn id="9" dur="1" fill="hold">
                                          <p:stCondLst>
                                            <p:cond delay="0"/>
                                          </p:stCondLst>
                                        </p:cTn>
                                        <p:tgtEl>
                                          <p:spTgt spid="43055"/>
                                        </p:tgtEl>
                                        <p:attrNameLst>
                                          <p:attrName>style.visibility</p:attrName>
                                        </p:attrNameLst>
                                      </p:cBhvr>
                                      <p:to>
                                        <p:strVal val="visible"/>
                                      </p:to>
                                    </p:set>
                                    <p:animEffect transition="in" filter="checkerboard(down)">
                                      <p:cBhvr>
                                        <p:cTn id="10" dur="500"/>
                                        <p:tgtEl>
                                          <p:spTgt spid="43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54" grpId="0" animBg="1"/>
      <p:bldP spid="430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250169" y="-3994"/>
            <a:ext cx="9601200" cy="1143000"/>
          </a:xfrm>
        </p:spPr>
        <p:txBody>
          <a:bodyPr/>
          <a:lstStyle/>
          <a:p>
            <a:pPr algn="ctr"/>
            <a:r>
              <a:rPr lang="fr-CA" dirty="0" smtClean="0"/>
              <a:t>Mots associés à la bienveillance</a:t>
            </a:r>
            <a:endParaRPr lang="fr-CA" dirty="0"/>
          </a:p>
        </p:txBody>
      </p:sp>
      <p:sp>
        <p:nvSpPr>
          <p:cNvPr id="5" name="Rectangle à coins arrondis 4"/>
          <p:cNvSpPr/>
          <p:nvPr>
            <p:custDataLst>
              <p:tags r:id="rId2"/>
            </p:custDataLst>
          </p:nvPr>
        </p:nvSpPr>
        <p:spPr>
          <a:xfrm>
            <a:off x="4297096" y="3284984"/>
            <a:ext cx="345350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smtClean="0"/>
              <a:t>Bienveillance</a:t>
            </a:r>
            <a:endParaRPr lang="fr-CA" sz="3200" dirty="0"/>
          </a:p>
        </p:txBody>
      </p:sp>
      <p:sp>
        <p:nvSpPr>
          <p:cNvPr id="6" name="Nuage 5"/>
          <p:cNvSpPr/>
          <p:nvPr>
            <p:custDataLst>
              <p:tags r:id="rId3"/>
            </p:custDataLst>
          </p:nvPr>
        </p:nvSpPr>
        <p:spPr>
          <a:xfrm>
            <a:off x="2767881" y="1371384"/>
            <a:ext cx="1980684" cy="1067428"/>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sz="1200" dirty="0" smtClean="0"/>
              <a:t>Intérêt</a:t>
            </a:r>
            <a:endParaRPr lang="fr-CA" sz="1200" dirty="0"/>
          </a:p>
        </p:txBody>
      </p:sp>
      <p:sp>
        <p:nvSpPr>
          <p:cNvPr id="7" name="Nuage 6"/>
          <p:cNvSpPr/>
          <p:nvPr>
            <p:custDataLst>
              <p:tags r:id="rId4"/>
            </p:custDataLst>
          </p:nvPr>
        </p:nvSpPr>
        <p:spPr>
          <a:xfrm>
            <a:off x="5298446" y="1245223"/>
            <a:ext cx="1980684" cy="86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aide</a:t>
            </a:r>
            <a:endParaRPr lang="fr-CA" sz="1200" dirty="0"/>
          </a:p>
        </p:txBody>
      </p:sp>
      <p:sp>
        <p:nvSpPr>
          <p:cNvPr id="8" name="Nuage 7"/>
          <p:cNvSpPr/>
          <p:nvPr>
            <p:custDataLst>
              <p:tags r:id="rId5"/>
            </p:custDataLst>
          </p:nvPr>
        </p:nvSpPr>
        <p:spPr>
          <a:xfrm>
            <a:off x="7777518" y="1422140"/>
            <a:ext cx="2277333" cy="86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Accompagnement</a:t>
            </a:r>
            <a:endParaRPr lang="fr-CA" sz="1200" dirty="0"/>
          </a:p>
        </p:txBody>
      </p:sp>
      <p:sp>
        <p:nvSpPr>
          <p:cNvPr id="9" name="Nuage 8"/>
          <p:cNvSpPr/>
          <p:nvPr>
            <p:custDataLst>
              <p:tags r:id="rId6"/>
            </p:custDataLst>
          </p:nvPr>
        </p:nvSpPr>
        <p:spPr>
          <a:xfrm>
            <a:off x="815138" y="2214252"/>
            <a:ext cx="2182930" cy="11427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Accueil</a:t>
            </a:r>
            <a:endParaRPr lang="fr-CA" sz="1200" dirty="0"/>
          </a:p>
        </p:txBody>
      </p:sp>
      <p:sp>
        <p:nvSpPr>
          <p:cNvPr id="10" name="Nuage 9"/>
          <p:cNvSpPr/>
          <p:nvPr>
            <p:custDataLst>
              <p:tags r:id="rId7"/>
            </p:custDataLst>
          </p:nvPr>
        </p:nvSpPr>
        <p:spPr>
          <a:xfrm>
            <a:off x="873368" y="3595647"/>
            <a:ext cx="1980684" cy="86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reconnaissance</a:t>
            </a:r>
            <a:endParaRPr lang="fr-CA" sz="1200" dirty="0"/>
          </a:p>
        </p:txBody>
      </p:sp>
      <p:sp>
        <p:nvSpPr>
          <p:cNvPr id="11" name="Nuage 10"/>
          <p:cNvSpPr/>
          <p:nvPr>
            <p:custDataLst>
              <p:tags r:id="rId8"/>
            </p:custDataLst>
          </p:nvPr>
        </p:nvSpPr>
        <p:spPr>
          <a:xfrm>
            <a:off x="2477446" y="5551967"/>
            <a:ext cx="1980684" cy="86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gentillesse</a:t>
            </a:r>
            <a:endParaRPr lang="fr-CA" sz="1200" dirty="0"/>
          </a:p>
        </p:txBody>
      </p:sp>
      <p:sp>
        <p:nvSpPr>
          <p:cNvPr id="12" name="Nuage 11"/>
          <p:cNvSpPr/>
          <p:nvPr>
            <p:custDataLst>
              <p:tags r:id="rId9"/>
            </p:custDataLst>
          </p:nvPr>
        </p:nvSpPr>
        <p:spPr>
          <a:xfrm>
            <a:off x="4974461" y="5551967"/>
            <a:ext cx="1980684" cy="86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Bien-être</a:t>
            </a:r>
            <a:endParaRPr lang="fr-CA" sz="1200" dirty="0"/>
          </a:p>
        </p:txBody>
      </p:sp>
      <p:sp>
        <p:nvSpPr>
          <p:cNvPr id="13" name="Nuage 12"/>
          <p:cNvSpPr/>
          <p:nvPr>
            <p:custDataLst>
              <p:tags r:id="rId10"/>
            </p:custDataLst>
          </p:nvPr>
        </p:nvSpPr>
        <p:spPr>
          <a:xfrm>
            <a:off x="7287902" y="5503333"/>
            <a:ext cx="1980684" cy="86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Veille</a:t>
            </a:r>
            <a:endParaRPr lang="fr-CA" sz="1200" dirty="0"/>
          </a:p>
        </p:txBody>
      </p:sp>
      <p:sp>
        <p:nvSpPr>
          <p:cNvPr id="14" name="Nuage 13"/>
          <p:cNvSpPr/>
          <p:nvPr>
            <p:custDataLst>
              <p:tags r:id="rId11"/>
            </p:custDataLst>
          </p:nvPr>
        </p:nvSpPr>
        <p:spPr>
          <a:xfrm>
            <a:off x="9456286" y="4839273"/>
            <a:ext cx="1980684" cy="86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indulgent</a:t>
            </a:r>
            <a:endParaRPr lang="fr-CA" sz="1200" dirty="0"/>
          </a:p>
        </p:txBody>
      </p:sp>
      <p:sp>
        <p:nvSpPr>
          <p:cNvPr id="15" name="Nuage 14"/>
          <p:cNvSpPr/>
          <p:nvPr>
            <p:custDataLst>
              <p:tags r:id="rId12"/>
            </p:custDataLst>
          </p:nvPr>
        </p:nvSpPr>
        <p:spPr>
          <a:xfrm>
            <a:off x="9471731" y="3602887"/>
            <a:ext cx="1980684" cy="86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prévenant</a:t>
            </a:r>
            <a:endParaRPr lang="fr-CA" sz="1200" dirty="0"/>
          </a:p>
        </p:txBody>
      </p:sp>
      <p:sp>
        <p:nvSpPr>
          <p:cNvPr id="16" name="Nuage 15"/>
          <p:cNvSpPr/>
          <p:nvPr>
            <p:custDataLst>
              <p:tags r:id="rId13"/>
            </p:custDataLst>
          </p:nvPr>
        </p:nvSpPr>
        <p:spPr>
          <a:xfrm>
            <a:off x="9456286" y="2404967"/>
            <a:ext cx="1980684" cy="86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50" dirty="0" smtClean="0"/>
              <a:t>apaisement</a:t>
            </a:r>
            <a:endParaRPr lang="fr-CA" sz="1050" dirty="0"/>
          </a:p>
        </p:txBody>
      </p:sp>
      <p:sp>
        <p:nvSpPr>
          <p:cNvPr id="17" name="Nuage 16"/>
          <p:cNvSpPr/>
          <p:nvPr>
            <p:custDataLst>
              <p:tags r:id="rId14"/>
            </p:custDataLst>
          </p:nvPr>
        </p:nvSpPr>
        <p:spPr>
          <a:xfrm>
            <a:off x="945376" y="4839273"/>
            <a:ext cx="1980684" cy="86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`soutien</a:t>
            </a:r>
            <a:endParaRPr lang="fr-CA" sz="1200" dirty="0"/>
          </a:p>
        </p:txBody>
      </p:sp>
    </p:spTree>
    <p:extLst>
      <p:ext uri="{BB962C8B-B14F-4D97-AF65-F5344CB8AC3E}">
        <p14:creationId xmlns:p14="http://schemas.microsoft.com/office/powerpoint/2010/main" val="333117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Définition </a:t>
            </a:r>
            <a:endParaRPr lang="fr-CA" dirty="0"/>
          </a:p>
        </p:txBody>
      </p:sp>
      <p:sp>
        <p:nvSpPr>
          <p:cNvPr id="3" name="Rectangle 2"/>
          <p:cNvSpPr/>
          <p:nvPr>
            <p:custDataLst>
              <p:tags r:id="rId2"/>
            </p:custDataLst>
          </p:nvPr>
        </p:nvSpPr>
        <p:spPr>
          <a:xfrm>
            <a:off x="1341884" y="1844824"/>
            <a:ext cx="10441160" cy="1569660"/>
          </a:xfrm>
          <a:prstGeom prst="rect">
            <a:avLst/>
          </a:prstGeom>
        </p:spPr>
        <p:txBody>
          <a:bodyPr wrap="square">
            <a:spAutoFit/>
          </a:bodyPr>
          <a:lstStyle/>
          <a:p>
            <a:r>
              <a:rPr lang="fr-CA" sz="2400" i="1" dirty="0"/>
              <a:t>La </a:t>
            </a:r>
            <a:r>
              <a:rPr lang="fr-CA" sz="2400" b="1" i="1" dirty="0"/>
              <a:t>bienveillance</a:t>
            </a:r>
            <a:r>
              <a:rPr lang="fr-CA" sz="2400" i="1" dirty="0"/>
              <a:t> consiste, résume Catherine Gueguen, « à porter sur autrui un regard aimant, compréhensif, sans jugement, en souhaitant qu'il se sente bien, et en y veillant ».</a:t>
            </a:r>
            <a:r>
              <a:rPr lang="fr-CA" sz="2400" dirty="0"/>
              <a:t>- — (Christine </a:t>
            </a:r>
            <a:r>
              <a:rPr lang="fr-CA" sz="2400" cap="small" dirty="0"/>
              <a:t>Legrand</a:t>
            </a:r>
            <a:r>
              <a:rPr lang="fr-CA" sz="2400" dirty="0"/>
              <a:t> </a:t>
            </a:r>
            <a:r>
              <a:rPr lang="fr-CA" sz="2400" i="1" dirty="0"/>
              <a:t>Pour une éducation bienveillante</a:t>
            </a:r>
            <a:r>
              <a:rPr lang="fr-CA" sz="2400" dirty="0"/>
              <a:t> - Journal La Croix, page 13-14, 16 septembre 2015)</a:t>
            </a:r>
          </a:p>
        </p:txBody>
      </p:sp>
    </p:spTree>
    <p:extLst>
      <p:ext uri="{BB962C8B-B14F-4D97-AF65-F5344CB8AC3E}">
        <p14:creationId xmlns:p14="http://schemas.microsoft.com/office/powerpoint/2010/main" val="125193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09836" y="332656"/>
            <a:ext cx="10369151" cy="58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65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261764" y="1484784"/>
            <a:ext cx="11737304" cy="4401205"/>
          </a:xfrm>
          <a:prstGeom prst="rect">
            <a:avLst/>
          </a:prstGeom>
        </p:spPr>
        <p:txBody>
          <a:bodyPr wrap="square">
            <a:spAutoFit/>
          </a:bodyPr>
          <a:lstStyle/>
          <a:p>
            <a:pPr fontAlgn="base"/>
            <a:r>
              <a:rPr lang="fr-CA" sz="2000" dirty="0"/>
              <a:t>Carol Dweck a étudié de nombreux enseignants à travers le monde et en a déduit plusieurs caractéristiques des enseignants qui ont des hautes exigences dans une atmosphère de soutien </a:t>
            </a:r>
            <a:r>
              <a:rPr lang="fr-CA" sz="2000" dirty="0" smtClean="0"/>
              <a:t>:</a:t>
            </a:r>
          </a:p>
          <a:p>
            <a:pPr fontAlgn="base"/>
            <a:endParaRPr lang="fr-CA" sz="2000" dirty="0"/>
          </a:p>
          <a:p>
            <a:pPr fontAlgn="base"/>
            <a:r>
              <a:rPr lang="fr-CA" sz="2000" dirty="0"/>
              <a:t>ils se soucient de chacun de leurs élèves, </a:t>
            </a:r>
          </a:p>
          <a:p>
            <a:pPr fontAlgn="base"/>
            <a:r>
              <a:rPr lang="fr-CA" sz="2000" dirty="0"/>
              <a:t>ils croient en l’amélioration de tous les enfants, </a:t>
            </a:r>
          </a:p>
          <a:p>
            <a:pPr fontAlgn="base"/>
            <a:r>
              <a:rPr lang="fr-CA" sz="2000" dirty="0"/>
              <a:t>ils ont de fortes attentes pour l’ensemble des enfants, pas seulement ceux qui réussissent déjà</a:t>
            </a:r>
          </a:p>
          <a:p>
            <a:pPr fontAlgn="base"/>
            <a:r>
              <a:rPr lang="fr-CA" sz="2000" dirty="0"/>
              <a:t>ils mettent en place un climat </a:t>
            </a:r>
            <a:r>
              <a:rPr lang="fr-CA" sz="2000" dirty="0" smtClean="0"/>
              <a:t>positif </a:t>
            </a:r>
            <a:r>
              <a:rPr lang="fr-CA" sz="2000" dirty="0"/>
              <a:t>et </a:t>
            </a:r>
            <a:r>
              <a:rPr lang="fr-CA" sz="2000" dirty="0" smtClean="0"/>
              <a:t>bienveillant </a:t>
            </a:r>
            <a:r>
              <a:rPr lang="fr-CA" sz="2000" dirty="0"/>
              <a:t>personnel profond envers chaque enfant</a:t>
            </a:r>
          </a:p>
          <a:p>
            <a:pPr fontAlgn="base"/>
            <a:r>
              <a:rPr lang="fr-CA" sz="2000" dirty="0"/>
              <a:t>ils apprennent aux élèves </a:t>
            </a:r>
            <a:r>
              <a:rPr lang="fr-CA" sz="2000" i="1" dirty="0"/>
              <a:t>comment </a:t>
            </a:r>
            <a:r>
              <a:rPr lang="fr-CA" sz="2000" dirty="0"/>
              <a:t>atteindre des attentes élevées</a:t>
            </a:r>
          </a:p>
          <a:p>
            <a:pPr fontAlgn="base"/>
            <a:r>
              <a:rPr lang="fr-CA" sz="2000" dirty="0"/>
              <a:t>ils apprennent aux enfants à aimer apprendre et à réfléchir par eux-mêmes</a:t>
            </a:r>
          </a:p>
          <a:p>
            <a:pPr fontAlgn="base"/>
            <a:r>
              <a:rPr lang="fr-CA" sz="2000" dirty="0"/>
              <a:t>ils sont clairs sur les manière d’atteindre un objectif : il n’y a pas de raccourci ni de magie</a:t>
            </a:r>
          </a:p>
          <a:p>
            <a:pPr fontAlgn="base"/>
            <a:r>
              <a:rPr lang="fr-CA" sz="2000" dirty="0"/>
              <a:t>ils disent la vérité aux enfants (où ils en sont, ce qu’ils savent déjà faire et pas encore faire, ce qui est acquis et non encore acquis) en leur donnant toujours des outils pour réduire l’écart avec l’attente (fournir de nouvelles stratégies d’apprentissage plus adaptées et efficaces</a:t>
            </a:r>
            <a:r>
              <a:rPr lang="fr-CA" sz="2000" dirty="0" smtClean="0"/>
              <a:t>)</a:t>
            </a:r>
            <a:endParaRPr lang="fr-CA" sz="2000" dirty="0"/>
          </a:p>
          <a:p>
            <a:pPr fontAlgn="base"/>
            <a:r>
              <a:rPr lang="fr-CA" sz="2000" dirty="0"/>
              <a:t>ils donnent des </a:t>
            </a:r>
            <a:r>
              <a:rPr lang="fr-CA" sz="2000" dirty="0" smtClean="0"/>
              <a:t>feedbacks </a:t>
            </a:r>
            <a:r>
              <a:rPr lang="fr-CA" sz="2000" dirty="0"/>
              <a:t>sur les processus utilisés par les enfants</a:t>
            </a:r>
          </a:p>
        </p:txBody>
      </p:sp>
    </p:spTree>
    <p:extLst>
      <p:ext uri="{BB962C8B-B14F-4D97-AF65-F5344CB8AC3E}">
        <p14:creationId xmlns:p14="http://schemas.microsoft.com/office/powerpoint/2010/main" val="70736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197868" y="3105835"/>
            <a:ext cx="10585176" cy="400110"/>
          </a:xfrm>
          <a:prstGeom prst="rect">
            <a:avLst/>
          </a:prstGeom>
        </p:spPr>
        <p:txBody>
          <a:bodyPr wrap="square">
            <a:spAutoFit/>
          </a:bodyPr>
          <a:lstStyle/>
          <a:p>
            <a:r>
              <a:rPr lang="fr-CA" sz="2000" dirty="0">
                <a:hlinkClick r:id="rId4"/>
              </a:rPr>
              <a:t>https://www.ted.com/talks/rita_pierson_every_kid_needs_a_champion?language=fr</a:t>
            </a:r>
            <a:endParaRPr lang="fr-CA" sz="2000" dirty="0"/>
          </a:p>
        </p:txBody>
      </p:sp>
    </p:spTree>
    <p:extLst>
      <p:ext uri="{BB962C8B-B14F-4D97-AF65-F5344CB8AC3E}">
        <p14:creationId xmlns:p14="http://schemas.microsoft.com/office/powerpoint/2010/main" val="284475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1"/>
            </p:custDataLst>
          </p:nvPr>
        </p:nvSpPr>
        <p:spPr>
          <a:xfrm>
            <a:off x="1160356" y="404664"/>
            <a:ext cx="9601200" cy="764704"/>
          </a:xfrm>
        </p:spPr>
        <p:txBody>
          <a:bodyPr/>
          <a:lstStyle/>
          <a:p>
            <a:pPr algn="l" defTabSz="914400">
              <a:lnSpc>
                <a:spcPct val="90000"/>
              </a:lnSpc>
              <a:spcBef>
                <a:spcPts val="0"/>
              </a:spcBef>
              <a:buNone/>
            </a:pPr>
            <a:r>
              <a:rPr lang="fr-FR" dirty="0" smtClean="0">
                <a:solidFill>
                  <a:srgbClr val="164B4F"/>
                </a:solidFill>
                <a:latin typeface="Euphemia"/>
              </a:rPr>
              <a:t>Le cercle de la bienveillance</a:t>
            </a:r>
            <a:endParaRPr lang="fr-FR" sz="3600" b="0" i="0" dirty="0">
              <a:solidFill>
                <a:srgbClr val="164B4F"/>
              </a:solidFill>
              <a:latin typeface="Euphemia"/>
              <a:ea typeface="+mj-ea"/>
              <a:cs typeface="+mj-cs"/>
            </a:endParaRPr>
          </a:p>
        </p:txBody>
      </p:sp>
      <p:pic>
        <p:nvPicPr>
          <p:cNvPr id="3074" name="Picture 2" descr="C:\Users\bourgeoism\AppData\Local\Microsoft\Windows\Temporary Internet Files\Content.IE5\TSFS1RN0\number-1[1].png"/>
          <p:cNvPicPr>
            <a:picLocks noChangeAspect="1" noChangeArrowheads="1"/>
          </p:cNvPicPr>
          <p:nvPr>
            <p:custDataLst>
              <p:tags r:id="rId2"/>
            </p:custDataLst>
          </p:nvPr>
        </p:nvPicPr>
        <p:blipFill>
          <a:blip r:embed="rId23">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ourgeoism\AppData\Local\Microsoft\Windows\Temporary Internet Files\Content.IE5\TSFS1RN0\number-1[1].png"/>
          <p:cNvPicPr>
            <a:picLocks noChangeAspect="1" noChangeArrowheads="1"/>
          </p:cNvPicPr>
          <p:nvPr>
            <p:custDataLst>
              <p:tags r:id="rId3"/>
            </p:custDataLst>
          </p:nvPr>
        </p:nvPicPr>
        <p:blipFill>
          <a:blip r:embed="rId23">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courbée vers la droite 3"/>
          <p:cNvSpPr/>
          <p:nvPr>
            <p:custDataLst>
              <p:tags r:id="rId4"/>
            </p:custDataLst>
          </p:nvPr>
        </p:nvSpPr>
        <p:spPr>
          <a:xfrm rot="5400000" flipH="1">
            <a:off x="5426562" y="1216530"/>
            <a:ext cx="1656184" cy="78093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a:solidFill>
                <a:schemeClr val="tx1"/>
              </a:solidFill>
            </a:endParaRPr>
          </a:p>
        </p:txBody>
      </p:sp>
      <p:sp>
        <p:nvSpPr>
          <p:cNvPr id="11" name="Flèche courbée vers la droite 10"/>
          <p:cNvSpPr/>
          <p:nvPr>
            <p:custDataLst>
              <p:tags r:id="rId5"/>
            </p:custDataLst>
          </p:nvPr>
        </p:nvSpPr>
        <p:spPr>
          <a:xfrm rot="5400000" flipV="1">
            <a:off x="5619319" y="-1519774"/>
            <a:ext cx="1656184" cy="78093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a:solidFill>
                <a:schemeClr val="tx1"/>
              </a:solidFill>
            </a:endParaRPr>
          </a:p>
        </p:txBody>
      </p:sp>
      <p:sp>
        <p:nvSpPr>
          <p:cNvPr id="5" name="ZoneTexte 4"/>
          <p:cNvSpPr txBox="1"/>
          <p:nvPr>
            <p:custDataLst>
              <p:tags r:id="rId6"/>
            </p:custDataLst>
          </p:nvPr>
        </p:nvSpPr>
        <p:spPr>
          <a:xfrm>
            <a:off x="1485900" y="3068960"/>
            <a:ext cx="2338893" cy="1255728"/>
          </a:xfrm>
          <a:prstGeom prst="rect">
            <a:avLst/>
          </a:prstGeom>
          <a:noFill/>
        </p:spPr>
        <p:txBody>
          <a:bodyPr wrap="square" rtlCol="0">
            <a:spAutoFit/>
          </a:bodyPr>
          <a:lstStyle/>
          <a:p>
            <a:pPr algn="ctr">
              <a:lnSpc>
                <a:spcPct val="90000"/>
              </a:lnSpc>
            </a:pPr>
            <a:endParaRPr lang="fr-CA" sz="1200" dirty="0"/>
          </a:p>
          <a:p>
            <a:pPr algn="ctr">
              <a:lnSpc>
                <a:spcPct val="90000"/>
              </a:lnSpc>
            </a:pPr>
            <a:r>
              <a:rPr lang="fr-CA" sz="2400" dirty="0" smtClean="0"/>
              <a:t>Accueil</a:t>
            </a:r>
          </a:p>
          <a:p>
            <a:pPr algn="ctr">
              <a:lnSpc>
                <a:spcPct val="90000"/>
              </a:lnSpc>
            </a:pPr>
            <a:r>
              <a:rPr lang="fr-CA" sz="2400" dirty="0" smtClean="0"/>
              <a:t>Apaisement</a:t>
            </a:r>
          </a:p>
          <a:p>
            <a:pPr algn="ctr">
              <a:lnSpc>
                <a:spcPct val="90000"/>
              </a:lnSpc>
            </a:pPr>
            <a:r>
              <a:rPr lang="fr-CA" sz="2400" dirty="0" smtClean="0"/>
              <a:t>Prise en charge</a:t>
            </a:r>
            <a:endParaRPr lang="fr-CA" sz="2400" dirty="0"/>
          </a:p>
        </p:txBody>
      </p:sp>
      <p:sp>
        <p:nvSpPr>
          <p:cNvPr id="14" name="ZoneTexte 13"/>
          <p:cNvSpPr txBox="1"/>
          <p:nvPr>
            <p:custDataLst>
              <p:tags r:id="rId7"/>
            </p:custDataLst>
          </p:nvPr>
        </p:nvSpPr>
        <p:spPr>
          <a:xfrm rot="461748">
            <a:off x="6072236" y="1780228"/>
            <a:ext cx="2469491" cy="1421928"/>
          </a:xfrm>
          <a:prstGeom prst="rect">
            <a:avLst/>
          </a:prstGeom>
          <a:noFill/>
        </p:spPr>
        <p:txBody>
          <a:bodyPr wrap="square" rtlCol="0">
            <a:spAutoFit/>
          </a:bodyPr>
          <a:lstStyle/>
          <a:p>
            <a:pPr algn="ctr">
              <a:lnSpc>
                <a:spcPct val="90000"/>
              </a:lnSpc>
            </a:pPr>
            <a:r>
              <a:rPr lang="fr-CA" sz="2400" dirty="0" smtClean="0"/>
              <a:t>Retour à l’apprentissage</a:t>
            </a:r>
          </a:p>
          <a:p>
            <a:pPr algn="ctr">
              <a:lnSpc>
                <a:spcPct val="90000"/>
              </a:lnSpc>
            </a:pPr>
            <a:endParaRPr lang="fr-CA" sz="2400" dirty="0" smtClean="0"/>
          </a:p>
          <a:p>
            <a:pPr algn="ctr">
              <a:lnSpc>
                <a:spcPct val="90000"/>
              </a:lnSpc>
            </a:pPr>
            <a:endParaRPr lang="fr-CA" sz="2400" dirty="0"/>
          </a:p>
        </p:txBody>
      </p:sp>
      <p:sp>
        <p:nvSpPr>
          <p:cNvPr id="15" name="ZoneTexte 14"/>
          <p:cNvSpPr txBox="1"/>
          <p:nvPr>
            <p:custDataLst>
              <p:tags r:id="rId8"/>
            </p:custDataLst>
          </p:nvPr>
        </p:nvSpPr>
        <p:spPr>
          <a:xfrm>
            <a:off x="8902724" y="3375224"/>
            <a:ext cx="2648879" cy="1421928"/>
          </a:xfrm>
          <a:prstGeom prst="rect">
            <a:avLst/>
          </a:prstGeom>
          <a:noFill/>
        </p:spPr>
        <p:txBody>
          <a:bodyPr wrap="square" rtlCol="0">
            <a:spAutoFit/>
          </a:bodyPr>
          <a:lstStyle/>
          <a:p>
            <a:pPr algn="ctr">
              <a:lnSpc>
                <a:spcPct val="90000"/>
              </a:lnSpc>
            </a:pPr>
            <a:r>
              <a:rPr lang="fr-CA" sz="2400" dirty="0" smtClean="0"/>
              <a:t>Explore</a:t>
            </a:r>
          </a:p>
          <a:p>
            <a:pPr algn="ctr">
              <a:lnSpc>
                <a:spcPct val="90000"/>
              </a:lnSpc>
            </a:pPr>
            <a:r>
              <a:rPr lang="fr-CA" sz="2400" dirty="0" smtClean="0"/>
              <a:t>On veille sur moi</a:t>
            </a:r>
          </a:p>
          <a:p>
            <a:pPr algn="ctr">
              <a:lnSpc>
                <a:spcPct val="90000"/>
              </a:lnSpc>
            </a:pPr>
            <a:endParaRPr lang="fr-CA" sz="2400" dirty="0" smtClean="0"/>
          </a:p>
          <a:p>
            <a:pPr algn="ctr">
              <a:lnSpc>
                <a:spcPct val="90000"/>
              </a:lnSpc>
            </a:pPr>
            <a:endParaRPr lang="fr-CA" sz="2400" dirty="0"/>
          </a:p>
        </p:txBody>
      </p:sp>
      <p:sp>
        <p:nvSpPr>
          <p:cNvPr id="16" name="ZoneTexte 15"/>
          <p:cNvSpPr txBox="1"/>
          <p:nvPr>
            <p:custDataLst>
              <p:tags r:id="rId9"/>
            </p:custDataLst>
          </p:nvPr>
        </p:nvSpPr>
        <p:spPr>
          <a:xfrm rot="21095974">
            <a:off x="6499202" y="4820974"/>
            <a:ext cx="2122869" cy="1421928"/>
          </a:xfrm>
          <a:prstGeom prst="rect">
            <a:avLst/>
          </a:prstGeom>
          <a:noFill/>
        </p:spPr>
        <p:txBody>
          <a:bodyPr wrap="square" rtlCol="0">
            <a:spAutoFit/>
          </a:bodyPr>
          <a:lstStyle/>
          <a:p>
            <a:pPr algn="ctr">
              <a:lnSpc>
                <a:spcPct val="90000"/>
              </a:lnSpc>
            </a:pPr>
            <a:r>
              <a:rPr lang="fr-CA" sz="2400" dirty="0" smtClean="0"/>
              <a:t>Retour vers l’adulte</a:t>
            </a:r>
          </a:p>
          <a:p>
            <a:pPr algn="ctr">
              <a:lnSpc>
                <a:spcPct val="90000"/>
              </a:lnSpc>
            </a:pPr>
            <a:endParaRPr lang="fr-CA" sz="2400" dirty="0" smtClean="0"/>
          </a:p>
          <a:p>
            <a:pPr algn="ctr">
              <a:lnSpc>
                <a:spcPct val="90000"/>
              </a:lnSpc>
            </a:pPr>
            <a:endParaRPr lang="fr-CA" sz="2400" dirty="0"/>
          </a:p>
        </p:txBody>
      </p:sp>
      <p:sp>
        <p:nvSpPr>
          <p:cNvPr id="17" name="ZoneTexte 16"/>
          <p:cNvSpPr txBox="1"/>
          <p:nvPr>
            <p:custDataLst>
              <p:tags r:id="rId10"/>
            </p:custDataLst>
          </p:nvPr>
        </p:nvSpPr>
        <p:spPr>
          <a:xfrm rot="1344600">
            <a:off x="3019095" y="4465550"/>
            <a:ext cx="2122869" cy="1255728"/>
          </a:xfrm>
          <a:prstGeom prst="rect">
            <a:avLst/>
          </a:prstGeom>
          <a:noFill/>
        </p:spPr>
        <p:txBody>
          <a:bodyPr wrap="square" rtlCol="0">
            <a:spAutoFit/>
          </a:bodyPr>
          <a:lstStyle/>
          <a:p>
            <a:pPr algn="ctr">
              <a:lnSpc>
                <a:spcPct val="90000"/>
              </a:lnSpc>
            </a:pPr>
            <a:endParaRPr lang="fr-CA" sz="1200" dirty="0"/>
          </a:p>
          <a:p>
            <a:pPr algn="ctr">
              <a:lnSpc>
                <a:spcPct val="90000"/>
              </a:lnSpc>
            </a:pPr>
            <a:endParaRPr lang="fr-CA" sz="2400" dirty="0" smtClean="0"/>
          </a:p>
          <a:p>
            <a:pPr algn="ctr">
              <a:lnSpc>
                <a:spcPct val="90000"/>
              </a:lnSpc>
            </a:pPr>
            <a:r>
              <a:rPr lang="fr-CA" sz="2400" dirty="0" smtClean="0"/>
              <a:t>Refuge</a:t>
            </a:r>
          </a:p>
          <a:p>
            <a:pPr algn="ctr">
              <a:lnSpc>
                <a:spcPct val="90000"/>
              </a:lnSpc>
            </a:pPr>
            <a:endParaRPr lang="fr-CA" sz="2400" dirty="0"/>
          </a:p>
        </p:txBody>
      </p:sp>
      <p:sp>
        <p:nvSpPr>
          <p:cNvPr id="18" name="ZoneTexte 17"/>
          <p:cNvSpPr txBox="1"/>
          <p:nvPr>
            <p:custDataLst>
              <p:tags r:id="rId11"/>
            </p:custDataLst>
          </p:nvPr>
        </p:nvSpPr>
        <p:spPr>
          <a:xfrm rot="19783386">
            <a:off x="2870026" y="2105496"/>
            <a:ext cx="2122869" cy="923330"/>
          </a:xfrm>
          <a:prstGeom prst="rect">
            <a:avLst/>
          </a:prstGeom>
          <a:noFill/>
        </p:spPr>
        <p:txBody>
          <a:bodyPr wrap="square" rtlCol="0">
            <a:spAutoFit/>
          </a:bodyPr>
          <a:lstStyle/>
          <a:p>
            <a:pPr algn="ctr">
              <a:lnSpc>
                <a:spcPct val="90000"/>
              </a:lnSpc>
            </a:pPr>
            <a:endParaRPr lang="fr-CA" sz="1200" dirty="0"/>
          </a:p>
          <a:p>
            <a:pPr algn="ctr">
              <a:lnSpc>
                <a:spcPct val="90000"/>
              </a:lnSpc>
            </a:pPr>
            <a:r>
              <a:rPr lang="fr-CA" sz="2400" dirty="0" smtClean="0"/>
              <a:t>sécurité</a:t>
            </a:r>
          </a:p>
          <a:p>
            <a:pPr algn="ctr">
              <a:lnSpc>
                <a:spcPct val="90000"/>
              </a:lnSpc>
            </a:pPr>
            <a:endParaRPr lang="fr-CA" sz="2400" dirty="0"/>
          </a:p>
        </p:txBody>
      </p:sp>
      <p:pic>
        <p:nvPicPr>
          <p:cNvPr id="4099" name="Picture 3" descr="C:\Users\bourgeoism\AppData\Local\Microsoft\Windows\Temporary Internet Files\Content.IE5\NC38CFVJ\stickman-25549_960_720[1].png"/>
          <p:cNvPicPr>
            <a:picLocks noChangeAspect="1" noChangeArrowheads="1"/>
          </p:cNvPicPr>
          <p:nvPr>
            <p:custDataLst>
              <p:tags r:id="rId12"/>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4798418" y="1787133"/>
            <a:ext cx="1151978" cy="12098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ourgeoism\AppData\Local\Microsoft\Windows\Temporary Internet Files\Content.IE5\HIXTGDF4\15604-illustration-of-a-dancing-cartoon-blue-man-pv[1].png"/>
          <p:cNvPicPr>
            <a:picLocks noChangeAspect="1" noChangeArrowheads="1"/>
          </p:cNvPicPr>
          <p:nvPr>
            <p:custDataLst>
              <p:tags r:id="rId13"/>
            </p:custDataLst>
          </p:nvPr>
        </p:nvPicPr>
        <p:blipFill>
          <a:blip r:embed="rId23">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ourgeoism\AppData\Local\Microsoft\Windows\Temporary Internet Files\Content.IE5\HIXTGDF4\15604-illustration-of-a-dancing-cartoon-blue-man-pv[1].png"/>
          <p:cNvPicPr>
            <a:picLocks noChangeAspect="1" noChangeArrowheads="1"/>
          </p:cNvPicPr>
          <p:nvPr>
            <p:custDataLst>
              <p:tags r:id="rId14"/>
            </p:custDataLst>
          </p:nvPr>
        </p:nvPicPr>
        <p:blipFill>
          <a:blip r:embed="rId23">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ourgeoism\AppData\Local\Microsoft\Windows\Temporary Internet Files\Content.IE5\HIXTGDF4\15604-illustration-of-a-dancing-cartoon-blue-man-pv[1].png"/>
          <p:cNvPicPr>
            <a:picLocks noChangeAspect="1" noChangeArrowheads="1"/>
          </p:cNvPicPr>
          <p:nvPr>
            <p:custDataLst>
              <p:tags r:id="rId15"/>
            </p:custDataLst>
          </p:nvPr>
        </p:nvPicPr>
        <p:blipFill>
          <a:blip r:embed="rId23">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bourgeoism\AppData\Local\Microsoft\Windows\Temporary Internet Files\Content.IE5\HIXTGDF4\15604-illustration-of-a-dancing-cartoon-blue-man-pv[1].png"/>
          <p:cNvPicPr>
            <a:picLocks noChangeAspect="1" noChangeArrowheads="1"/>
          </p:cNvPicPr>
          <p:nvPr>
            <p:custDataLst>
              <p:tags r:id="rId16"/>
            </p:custDataLst>
          </p:nvPr>
        </p:nvPicPr>
        <p:blipFill>
          <a:blip r:embed="rId23">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bourgeoism\AppData\Local\Microsoft\Windows\Temporary Internet Files\Content.IE5\HIXTGDF4\15604-illustration-of-a-dancing-cartoon-blue-man-pv[1].png"/>
          <p:cNvPicPr>
            <a:picLocks noChangeAspect="1" noChangeArrowheads="1"/>
          </p:cNvPicPr>
          <p:nvPr>
            <p:custDataLst>
              <p:tags r:id="rId17"/>
            </p:custDataLst>
          </p:nvPr>
        </p:nvPicPr>
        <p:blipFill>
          <a:blip r:embed="rId23">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bourgeoism\AppData\Local\Microsoft\Windows\Temporary Internet Files\Content.IE5\UYVD4VLN\stickman-25552_960_720[1].png"/>
          <p:cNvPicPr>
            <a:picLocks noChangeAspect="1" noChangeArrowheads="1"/>
          </p:cNvPicPr>
          <p:nvPr>
            <p:custDataLst>
              <p:tags r:id="rId18"/>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097585" y="3101489"/>
            <a:ext cx="1086396" cy="12098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bourgeoism\AppData\Local\Microsoft\Windows\Temporary Internet Files\Content.IE5\NC38CFVJ\stickman-25549_960_720[1].png"/>
          <p:cNvPicPr>
            <a:picLocks noChangeAspect="1" noChangeArrowheads="1"/>
          </p:cNvPicPr>
          <p:nvPr>
            <p:custDataLst>
              <p:tags r:id="rId19"/>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flipH="1">
            <a:off x="5230466" y="4322119"/>
            <a:ext cx="1151978" cy="12098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custDataLst>
              <p:tags r:id="rId20"/>
            </p:custDataLst>
          </p:nvPr>
        </p:nvPicPr>
        <p:blipFill>
          <a:blip r:embed="rId26">
            <a:extLst>
              <a:ext uri="{28A0092B-C50C-407E-A947-70E740481C1C}">
                <a14:useLocalDpi xmlns:a14="http://schemas.microsoft.com/office/drawing/2010/main" val="0"/>
              </a:ext>
            </a:extLst>
          </a:blip>
          <a:srcRect/>
          <a:stretch>
            <a:fillRect/>
          </a:stretch>
        </p:blipFill>
        <p:spPr bwMode="auto">
          <a:xfrm>
            <a:off x="7246540" y="6179123"/>
            <a:ext cx="4534976" cy="38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73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1"/>
            </p:custDataLst>
          </p:nvPr>
        </p:nvSpPr>
        <p:spPr>
          <a:xfrm>
            <a:off x="1160356" y="404664"/>
            <a:ext cx="9601200" cy="764704"/>
          </a:xfrm>
        </p:spPr>
        <p:txBody>
          <a:bodyPr/>
          <a:lstStyle/>
          <a:p>
            <a:pPr algn="l" defTabSz="914400">
              <a:lnSpc>
                <a:spcPct val="90000"/>
              </a:lnSpc>
              <a:spcBef>
                <a:spcPts val="0"/>
              </a:spcBef>
              <a:buNone/>
            </a:pPr>
            <a:r>
              <a:rPr lang="fr-FR" dirty="0" smtClean="0">
                <a:solidFill>
                  <a:srgbClr val="164B4F"/>
                </a:solidFill>
                <a:latin typeface="Euphemia"/>
              </a:rPr>
              <a:t>Le cercle de l’insécurité</a:t>
            </a:r>
            <a:endParaRPr lang="fr-FR" sz="3600" b="0" i="0" dirty="0">
              <a:solidFill>
                <a:srgbClr val="164B4F"/>
              </a:solidFill>
              <a:latin typeface="Euphemia"/>
              <a:ea typeface="+mj-ea"/>
              <a:cs typeface="+mj-cs"/>
            </a:endParaRPr>
          </a:p>
        </p:txBody>
      </p:sp>
      <p:pic>
        <p:nvPicPr>
          <p:cNvPr id="3074" name="Picture 2" descr="C:\Users\bourgeoism\AppData\Local\Microsoft\Windows\Temporary Internet Files\Content.IE5\TSFS1RN0\number-1[1].png"/>
          <p:cNvPicPr>
            <a:picLocks noChangeAspect="1" noChangeArrowheads="1"/>
          </p:cNvPicPr>
          <p:nvPr>
            <p:custDataLst>
              <p:tags r:id="rId2"/>
            </p:custDataLst>
          </p:nvPr>
        </p:nvPicPr>
        <p:blipFill>
          <a:blip r:embed="rId24">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ourgeoism\AppData\Local\Microsoft\Windows\Temporary Internet Files\Content.IE5\TSFS1RN0\number-1[1].png"/>
          <p:cNvPicPr>
            <a:picLocks noChangeAspect="1" noChangeArrowheads="1"/>
          </p:cNvPicPr>
          <p:nvPr>
            <p:custDataLst>
              <p:tags r:id="rId3"/>
            </p:custDataLst>
          </p:nvPr>
        </p:nvPicPr>
        <p:blipFill>
          <a:blip r:embed="rId24">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courbée vers la droite 3"/>
          <p:cNvSpPr/>
          <p:nvPr>
            <p:custDataLst>
              <p:tags r:id="rId4"/>
            </p:custDataLst>
          </p:nvPr>
        </p:nvSpPr>
        <p:spPr>
          <a:xfrm rot="5400000" flipH="1">
            <a:off x="5426562" y="1216530"/>
            <a:ext cx="1656184" cy="78093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a:solidFill>
                <a:schemeClr val="tx1"/>
              </a:solidFill>
            </a:endParaRPr>
          </a:p>
        </p:txBody>
      </p:sp>
      <p:sp>
        <p:nvSpPr>
          <p:cNvPr id="11" name="Flèche courbée vers la droite 10"/>
          <p:cNvSpPr/>
          <p:nvPr>
            <p:custDataLst>
              <p:tags r:id="rId5"/>
            </p:custDataLst>
          </p:nvPr>
        </p:nvSpPr>
        <p:spPr>
          <a:xfrm rot="5400000" flipV="1">
            <a:off x="5619319" y="-1519774"/>
            <a:ext cx="1656184" cy="78093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a:solidFill>
                <a:schemeClr val="tx1"/>
              </a:solidFill>
            </a:endParaRPr>
          </a:p>
        </p:txBody>
      </p:sp>
      <p:sp>
        <p:nvSpPr>
          <p:cNvPr id="5" name="ZoneTexte 4"/>
          <p:cNvSpPr txBox="1"/>
          <p:nvPr>
            <p:custDataLst>
              <p:tags r:id="rId6"/>
            </p:custDataLst>
          </p:nvPr>
        </p:nvSpPr>
        <p:spPr>
          <a:xfrm>
            <a:off x="1485900" y="3068960"/>
            <a:ext cx="2338893" cy="1255728"/>
          </a:xfrm>
          <a:prstGeom prst="rect">
            <a:avLst/>
          </a:prstGeom>
          <a:noFill/>
        </p:spPr>
        <p:txBody>
          <a:bodyPr wrap="square" rtlCol="0">
            <a:spAutoFit/>
          </a:bodyPr>
          <a:lstStyle/>
          <a:p>
            <a:pPr algn="ctr">
              <a:lnSpc>
                <a:spcPct val="90000"/>
              </a:lnSpc>
            </a:pPr>
            <a:endParaRPr lang="fr-CA" sz="1200" dirty="0"/>
          </a:p>
          <a:p>
            <a:pPr algn="ctr">
              <a:lnSpc>
                <a:spcPct val="90000"/>
              </a:lnSpc>
            </a:pPr>
            <a:r>
              <a:rPr lang="fr-CA" sz="2400" dirty="0" smtClean="0"/>
              <a:t>Factuelle</a:t>
            </a:r>
          </a:p>
          <a:p>
            <a:pPr algn="ctr">
              <a:lnSpc>
                <a:spcPct val="90000"/>
              </a:lnSpc>
            </a:pPr>
            <a:r>
              <a:rPr lang="fr-CA" sz="2400" dirty="0" smtClean="0"/>
              <a:t>Comportement</a:t>
            </a:r>
          </a:p>
          <a:p>
            <a:pPr algn="ctr">
              <a:lnSpc>
                <a:spcPct val="90000"/>
              </a:lnSpc>
            </a:pPr>
            <a:r>
              <a:rPr lang="fr-CA" sz="2400" dirty="0" smtClean="0"/>
              <a:t>Rigidité</a:t>
            </a:r>
            <a:endParaRPr lang="fr-CA" sz="2400" dirty="0"/>
          </a:p>
        </p:txBody>
      </p:sp>
      <p:sp>
        <p:nvSpPr>
          <p:cNvPr id="14" name="ZoneTexte 13"/>
          <p:cNvSpPr txBox="1"/>
          <p:nvPr>
            <p:custDataLst>
              <p:tags r:id="rId7"/>
            </p:custDataLst>
          </p:nvPr>
        </p:nvSpPr>
        <p:spPr>
          <a:xfrm rot="461748">
            <a:off x="6073797" y="1757020"/>
            <a:ext cx="2122869" cy="1421928"/>
          </a:xfrm>
          <a:prstGeom prst="rect">
            <a:avLst/>
          </a:prstGeom>
          <a:noFill/>
        </p:spPr>
        <p:txBody>
          <a:bodyPr wrap="square" rtlCol="0">
            <a:spAutoFit/>
          </a:bodyPr>
          <a:lstStyle/>
          <a:p>
            <a:pPr algn="ctr">
              <a:lnSpc>
                <a:spcPct val="90000"/>
              </a:lnSpc>
            </a:pPr>
            <a:r>
              <a:rPr lang="fr-CA" sz="2400" dirty="0" smtClean="0"/>
              <a:t>Crainte de l’exploration</a:t>
            </a:r>
          </a:p>
          <a:p>
            <a:pPr algn="ctr">
              <a:lnSpc>
                <a:spcPct val="90000"/>
              </a:lnSpc>
            </a:pPr>
            <a:endParaRPr lang="fr-CA" sz="2400" dirty="0" smtClean="0"/>
          </a:p>
          <a:p>
            <a:pPr algn="ctr">
              <a:lnSpc>
                <a:spcPct val="90000"/>
              </a:lnSpc>
            </a:pPr>
            <a:endParaRPr lang="fr-CA" sz="2400" dirty="0"/>
          </a:p>
        </p:txBody>
      </p:sp>
      <p:sp>
        <p:nvSpPr>
          <p:cNvPr id="15" name="ZoneTexte 14"/>
          <p:cNvSpPr txBox="1"/>
          <p:nvPr>
            <p:custDataLst>
              <p:tags r:id="rId8"/>
            </p:custDataLst>
          </p:nvPr>
        </p:nvSpPr>
        <p:spPr>
          <a:xfrm>
            <a:off x="9084111" y="3212976"/>
            <a:ext cx="2122869" cy="1754326"/>
          </a:xfrm>
          <a:prstGeom prst="rect">
            <a:avLst/>
          </a:prstGeom>
          <a:noFill/>
        </p:spPr>
        <p:txBody>
          <a:bodyPr wrap="square" rtlCol="0">
            <a:spAutoFit/>
          </a:bodyPr>
          <a:lstStyle/>
          <a:p>
            <a:pPr algn="ctr">
              <a:lnSpc>
                <a:spcPct val="90000"/>
              </a:lnSpc>
            </a:pPr>
            <a:r>
              <a:rPr lang="fr-CA" sz="2400" dirty="0" smtClean="0"/>
              <a:t>Peu outillé pour l’exploration</a:t>
            </a:r>
          </a:p>
          <a:p>
            <a:pPr algn="ctr">
              <a:lnSpc>
                <a:spcPct val="90000"/>
              </a:lnSpc>
            </a:pPr>
            <a:endParaRPr lang="fr-CA" sz="2400" dirty="0" smtClean="0"/>
          </a:p>
          <a:p>
            <a:pPr algn="ctr">
              <a:lnSpc>
                <a:spcPct val="90000"/>
              </a:lnSpc>
            </a:pPr>
            <a:endParaRPr lang="fr-CA" sz="2400" dirty="0"/>
          </a:p>
        </p:txBody>
      </p:sp>
      <p:sp>
        <p:nvSpPr>
          <p:cNvPr id="16" name="ZoneTexte 15"/>
          <p:cNvSpPr txBox="1"/>
          <p:nvPr>
            <p:custDataLst>
              <p:tags r:id="rId9"/>
            </p:custDataLst>
          </p:nvPr>
        </p:nvSpPr>
        <p:spPr>
          <a:xfrm rot="20711260">
            <a:off x="6911662" y="4987173"/>
            <a:ext cx="2122869" cy="1089529"/>
          </a:xfrm>
          <a:prstGeom prst="rect">
            <a:avLst/>
          </a:prstGeom>
          <a:noFill/>
        </p:spPr>
        <p:txBody>
          <a:bodyPr wrap="square" rtlCol="0">
            <a:spAutoFit/>
          </a:bodyPr>
          <a:lstStyle/>
          <a:p>
            <a:pPr algn="ctr">
              <a:lnSpc>
                <a:spcPct val="90000"/>
              </a:lnSpc>
            </a:pPr>
            <a:r>
              <a:rPr lang="fr-CA" sz="2400" dirty="0" smtClean="0"/>
              <a:t>Évite l’adulte</a:t>
            </a:r>
          </a:p>
          <a:p>
            <a:pPr algn="ctr">
              <a:lnSpc>
                <a:spcPct val="90000"/>
              </a:lnSpc>
            </a:pPr>
            <a:endParaRPr lang="fr-CA" sz="2400" dirty="0" smtClean="0"/>
          </a:p>
          <a:p>
            <a:pPr algn="ctr">
              <a:lnSpc>
                <a:spcPct val="90000"/>
              </a:lnSpc>
            </a:pPr>
            <a:endParaRPr lang="fr-CA" sz="2400" dirty="0"/>
          </a:p>
        </p:txBody>
      </p:sp>
      <p:sp>
        <p:nvSpPr>
          <p:cNvPr id="17" name="ZoneTexte 16"/>
          <p:cNvSpPr txBox="1"/>
          <p:nvPr>
            <p:custDataLst>
              <p:tags r:id="rId10"/>
            </p:custDataLst>
          </p:nvPr>
        </p:nvSpPr>
        <p:spPr>
          <a:xfrm rot="1344600">
            <a:off x="3019095" y="4465550"/>
            <a:ext cx="2122869" cy="1255728"/>
          </a:xfrm>
          <a:prstGeom prst="rect">
            <a:avLst/>
          </a:prstGeom>
          <a:noFill/>
        </p:spPr>
        <p:txBody>
          <a:bodyPr wrap="square" rtlCol="0">
            <a:spAutoFit/>
          </a:bodyPr>
          <a:lstStyle/>
          <a:p>
            <a:pPr algn="ctr">
              <a:lnSpc>
                <a:spcPct val="90000"/>
              </a:lnSpc>
            </a:pPr>
            <a:endParaRPr lang="fr-CA" sz="1200" dirty="0"/>
          </a:p>
          <a:p>
            <a:pPr algn="ctr">
              <a:lnSpc>
                <a:spcPct val="90000"/>
              </a:lnSpc>
            </a:pPr>
            <a:r>
              <a:rPr lang="fr-CA" sz="2400" dirty="0" smtClean="0"/>
              <a:t>Évitement</a:t>
            </a:r>
          </a:p>
          <a:p>
            <a:pPr algn="ctr">
              <a:lnSpc>
                <a:spcPct val="90000"/>
              </a:lnSpc>
            </a:pPr>
            <a:r>
              <a:rPr lang="fr-CA" sz="2400" dirty="0" smtClean="0"/>
              <a:t>Réaction</a:t>
            </a:r>
          </a:p>
          <a:p>
            <a:pPr algn="ctr">
              <a:lnSpc>
                <a:spcPct val="90000"/>
              </a:lnSpc>
            </a:pPr>
            <a:endParaRPr lang="fr-CA" sz="2400" dirty="0"/>
          </a:p>
        </p:txBody>
      </p:sp>
      <p:sp>
        <p:nvSpPr>
          <p:cNvPr id="18" name="ZoneTexte 17"/>
          <p:cNvSpPr txBox="1"/>
          <p:nvPr>
            <p:custDataLst>
              <p:tags r:id="rId11"/>
            </p:custDataLst>
          </p:nvPr>
        </p:nvSpPr>
        <p:spPr>
          <a:xfrm rot="19783386">
            <a:off x="2870026" y="2105496"/>
            <a:ext cx="2122869" cy="923330"/>
          </a:xfrm>
          <a:prstGeom prst="rect">
            <a:avLst/>
          </a:prstGeom>
          <a:noFill/>
        </p:spPr>
        <p:txBody>
          <a:bodyPr wrap="square" rtlCol="0">
            <a:spAutoFit/>
          </a:bodyPr>
          <a:lstStyle/>
          <a:p>
            <a:pPr algn="ctr">
              <a:lnSpc>
                <a:spcPct val="90000"/>
              </a:lnSpc>
            </a:pPr>
            <a:endParaRPr lang="fr-CA" sz="1200" dirty="0"/>
          </a:p>
          <a:p>
            <a:pPr algn="ctr">
              <a:lnSpc>
                <a:spcPct val="90000"/>
              </a:lnSpc>
            </a:pPr>
            <a:r>
              <a:rPr lang="fr-CA" sz="2400" dirty="0" smtClean="0"/>
              <a:t>insécurité</a:t>
            </a:r>
          </a:p>
          <a:p>
            <a:pPr algn="ctr">
              <a:lnSpc>
                <a:spcPct val="90000"/>
              </a:lnSpc>
            </a:pPr>
            <a:endParaRPr lang="fr-CA" sz="2400" dirty="0"/>
          </a:p>
        </p:txBody>
      </p:sp>
      <p:pic>
        <p:nvPicPr>
          <p:cNvPr id="4099" name="Picture 3" descr="C:\Users\bourgeoism\AppData\Local\Microsoft\Windows\Temporary Internet Files\Content.IE5\NC38CFVJ\stickman-25549_960_720[1].png"/>
          <p:cNvPicPr>
            <a:picLocks noChangeAspect="1" noChangeArrowheads="1"/>
          </p:cNvPicPr>
          <p:nvPr>
            <p:custDataLst>
              <p:tags r:id="rId12"/>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4798418" y="1787133"/>
            <a:ext cx="1151978" cy="12098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bourgeoism\AppData\Local\Microsoft\Windows\Temporary Internet Files\Content.IE5\NC38CFVJ\stickman-25549_960_720[1].png"/>
          <p:cNvPicPr>
            <a:picLocks noChangeAspect="1" noChangeArrowheads="1"/>
          </p:cNvPicPr>
          <p:nvPr>
            <p:custDataLst>
              <p:tags r:id="rId13"/>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5590506" y="4425561"/>
            <a:ext cx="791938" cy="7283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ourgeoism\AppData\Local\Microsoft\Windows\Temporary Internet Files\Content.IE5\HIXTGDF4\15604-illustration-of-a-dancing-cartoon-blue-man-pv[1].png"/>
          <p:cNvPicPr>
            <a:picLocks noChangeAspect="1" noChangeArrowheads="1"/>
          </p:cNvPicPr>
          <p:nvPr>
            <p:custDataLst>
              <p:tags r:id="rId14"/>
            </p:custDataLst>
          </p:nvPr>
        </p:nvPicPr>
        <p:blipFill>
          <a:blip r:embed="rId24">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ourgeoism\AppData\Local\Microsoft\Windows\Temporary Internet Files\Content.IE5\HIXTGDF4\15604-illustration-of-a-dancing-cartoon-blue-man-pv[1].png"/>
          <p:cNvPicPr>
            <a:picLocks noChangeAspect="1" noChangeArrowheads="1"/>
          </p:cNvPicPr>
          <p:nvPr>
            <p:custDataLst>
              <p:tags r:id="rId15"/>
            </p:custDataLst>
          </p:nvPr>
        </p:nvPicPr>
        <p:blipFill>
          <a:blip r:embed="rId24">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ourgeoism\AppData\Local\Microsoft\Windows\Temporary Internet Files\Content.IE5\HIXTGDF4\15604-illustration-of-a-dancing-cartoon-blue-man-pv[1].png"/>
          <p:cNvPicPr>
            <a:picLocks noChangeAspect="1" noChangeArrowheads="1"/>
          </p:cNvPicPr>
          <p:nvPr>
            <p:custDataLst>
              <p:tags r:id="rId16"/>
            </p:custDataLst>
          </p:nvPr>
        </p:nvPicPr>
        <p:blipFill>
          <a:blip r:embed="rId24">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bourgeoism\AppData\Local\Microsoft\Windows\Temporary Internet Files\Content.IE5\HIXTGDF4\15604-illustration-of-a-dancing-cartoon-blue-man-pv[1].png"/>
          <p:cNvPicPr>
            <a:picLocks noChangeAspect="1" noChangeArrowheads="1"/>
          </p:cNvPicPr>
          <p:nvPr>
            <p:custDataLst>
              <p:tags r:id="rId17"/>
            </p:custDataLst>
          </p:nvPr>
        </p:nvPicPr>
        <p:blipFill>
          <a:blip r:embed="rId24">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bourgeoism\AppData\Local\Microsoft\Windows\Temporary Internet Files\Content.IE5\HIXTGDF4\15604-illustration-of-a-dancing-cartoon-blue-man-pv[1].png"/>
          <p:cNvPicPr>
            <a:picLocks noChangeAspect="1" noChangeArrowheads="1"/>
          </p:cNvPicPr>
          <p:nvPr>
            <p:custDataLst>
              <p:tags r:id="rId18"/>
            </p:custDataLst>
          </p:nvPr>
        </p:nvPicPr>
        <p:blipFill>
          <a:blip r:embed="rId24">
            <a:extLst>
              <a:ext uri="{28A0092B-C50C-407E-A947-70E740481C1C}">
                <a14:useLocalDpi xmlns:a14="http://schemas.microsoft.com/office/drawing/2010/main" val="0"/>
              </a:ext>
            </a:extLst>
          </a:blip>
          <a:srcRect/>
          <a:stretch>
            <a:fillRect/>
          </a:stretch>
        </p:blipFill>
        <p:spPr bwMode="auto">
          <a:xfrm>
            <a:off x="6089650"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bourgeoism\AppData\Local\Microsoft\Windows\Temporary Internet Files\Content.IE5\UYVD4VLN\stickman-25552_960_720[1].png"/>
          <p:cNvPicPr>
            <a:picLocks noChangeAspect="1" noChangeArrowheads="1"/>
          </p:cNvPicPr>
          <p:nvPr>
            <p:custDataLst>
              <p:tags r:id="rId19"/>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8097585" y="3101489"/>
            <a:ext cx="1086396" cy="120981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bourgeoism\AppData\Local\Microsoft\Windows\Temporary Internet Files\Content.IE5\TSFS1RN0\stickman-25545_960_720[1].png"/>
          <p:cNvPicPr>
            <a:picLocks noChangeAspect="1" noChangeArrowheads="1"/>
          </p:cNvPicPr>
          <p:nvPr>
            <p:custDataLst>
              <p:tags r:id="rId20"/>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5507595" y="5240187"/>
            <a:ext cx="961107" cy="58350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custDataLst>
              <p:tags r:id="rId21"/>
            </p:custDataLst>
          </p:nvPr>
        </p:nvPicPr>
        <p:blipFill>
          <a:blip r:embed="rId29">
            <a:extLst>
              <a:ext uri="{28A0092B-C50C-407E-A947-70E740481C1C}">
                <a14:useLocalDpi xmlns:a14="http://schemas.microsoft.com/office/drawing/2010/main" val="0"/>
              </a:ext>
            </a:extLst>
          </a:blip>
          <a:srcRect/>
          <a:stretch>
            <a:fillRect/>
          </a:stretch>
        </p:blipFill>
        <p:spPr bwMode="auto">
          <a:xfrm>
            <a:off x="7246540" y="6179123"/>
            <a:ext cx="4534976" cy="38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20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ésultats de recherche d'images pour « la bienveillance »"/>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405780" y="980728"/>
            <a:ext cx="5905500" cy="51095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custDataLst>
              <p:tags r:id="rId2"/>
            </p:custDataLst>
          </p:nvPr>
        </p:nvSpPr>
        <p:spPr>
          <a:xfrm>
            <a:off x="6733738" y="1340768"/>
            <a:ext cx="5112568" cy="1200329"/>
          </a:xfrm>
          <a:prstGeom prst="rect">
            <a:avLst/>
          </a:prstGeom>
        </p:spPr>
        <p:txBody>
          <a:bodyPr wrap="square">
            <a:spAutoFit/>
          </a:bodyPr>
          <a:lstStyle/>
          <a:p>
            <a:pPr algn="ctr"/>
            <a:r>
              <a:rPr lang="fr-CA" sz="3600" dirty="0" smtClean="0">
                <a:solidFill>
                  <a:srgbClr val="FF0000"/>
                </a:solidFill>
              </a:rPr>
              <a:t>Comprendre le concept de la bienveillance </a:t>
            </a:r>
            <a:endParaRPr lang="fr-CA" sz="3600" dirty="0">
              <a:solidFill>
                <a:srgbClr val="FF0000"/>
              </a:solidFill>
            </a:endParaRPr>
          </a:p>
        </p:txBody>
      </p:sp>
    </p:spTree>
    <p:extLst>
      <p:ext uri="{BB962C8B-B14F-4D97-AF65-F5344CB8AC3E}">
        <p14:creationId xmlns:p14="http://schemas.microsoft.com/office/powerpoint/2010/main" val="349090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22" name="Object 2"/>
          <p:cNvGraphicFramePr>
            <a:graphicFrameLocks noChangeAspect="1"/>
          </p:cNvGraphicFramePr>
          <p:nvPr>
            <p:custDataLst>
              <p:tags r:id="rId2"/>
            </p:custDataLst>
          </p:nvPr>
        </p:nvGraphicFramePr>
        <p:xfrm>
          <a:off x="2336191" y="2057400"/>
          <a:ext cx="7618016" cy="4381500"/>
        </p:xfrm>
        <a:graphic>
          <a:graphicData uri="http://schemas.openxmlformats.org/presentationml/2006/ole">
            <mc:AlternateContent xmlns:mc="http://schemas.openxmlformats.org/markup-compatibility/2006">
              <mc:Choice xmlns:v="urn:schemas-microsoft-com:vml" Requires="v">
                <p:oleObj spid="_x0000_s2114" name="Graphique" r:id="rId18" imgW="4571989" imgH="3048090" progId="MSGraph.Chart.8">
                  <p:embed followColorScheme="full"/>
                </p:oleObj>
              </mc:Choice>
              <mc:Fallback>
                <p:oleObj name="Graphique" r:id="rId18" imgW="4571989" imgH="3048090" progId="MSGraph.Chart.8">
                  <p:embed followColorScheme="full"/>
                  <p:pic>
                    <p:nvPicPr>
                      <p:cNvPr id="0" name=""/>
                      <p:cNvPicPr>
                        <a:picLocks noChangeAspect="1" noChangeArrowheads="1"/>
                      </p:cNvPicPr>
                      <p:nvPr/>
                    </p:nvPicPr>
                    <p:blipFill>
                      <a:blip r:embed="rId19"/>
                      <a:srcRect l="22798" t="10199" r="23798" b="9598"/>
                      <a:stretch>
                        <a:fillRect/>
                      </a:stretch>
                    </p:blipFill>
                    <p:spPr bwMode="auto">
                      <a:xfrm>
                        <a:off x="2336191" y="2057400"/>
                        <a:ext cx="7618016" cy="4381500"/>
                      </a:xfrm>
                      <a:prstGeom prst="rect">
                        <a:avLst/>
                      </a:prstGeom>
                      <a:noFill/>
                      <a:ln>
                        <a:noFill/>
                      </a:ln>
                      <a:effectLst/>
                      <a:extLst>
                        <a:ext uri="{909E8E84-426E-40DD-AFC4-6F175D3DCCD1}">
                          <a14:hiddenFill xmlns:a14="http://schemas.microsoft.com/office/drawing/2010/main">
                            <a:solidFill>
                              <a:srgbClr val="000066">
                                <a:alpha val="50195"/>
                              </a:srgbClr>
                            </a:solidFill>
                          </a14:hiddenFill>
                        </a:ext>
                        <a:ext uri="{91240B29-F687-4F45-9708-019B960494DF}">
                          <a14:hiddenLine xmlns:a14="http://schemas.microsoft.com/office/drawing/2010/main" w="0">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 name="Text Box 3"/>
          <p:cNvSpPr txBox="1">
            <a:spLocks noChangeArrowheads="1"/>
          </p:cNvSpPr>
          <p:nvPr>
            <p:custDataLst>
              <p:tags r:id="rId3"/>
            </p:custDataLst>
          </p:nvPr>
        </p:nvSpPr>
        <p:spPr bwMode="auto">
          <a:xfrm>
            <a:off x="463430" y="258763"/>
            <a:ext cx="10142541" cy="53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98" tIns="49898" rIns="99798" bIns="49898">
            <a:spAutoFit/>
          </a:bodyPr>
          <a:lstStyle>
            <a:lvl1pPr algn="l" defTabSz="996950"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algn="l" defTabSz="9969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lgn="l" defTabSz="99695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algn="l" defTabSz="99695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algn="l" defTabSz="99695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spcBef>
                <a:spcPct val="0"/>
              </a:spcBef>
              <a:buClrTx/>
              <a:buSzTx/>
              <a:buFontTx/>
              <a:buNone/>
            </a:pPr>
            <a:endParaRPr lang="fr-CA" altLang="fr-FR" sz="2800" b="1" dirty="0"/>
          </a:p>
        </p:txBody>
      </p:sp>
      <p:sp>
        <p:nvSpPr>
          <p:cNvPr id="209924" name="Text Box 4"/>
          <p:cNvSpPr txBox="1">
            <a:spLocks noChangeArrowheads="1"/>
          </p:cNvSpPr>
          <p:nvPr>
            <p:custDataLst>
              <p:tags r:id="rId4"/>
            </p:custDataLst>
          </p:nvPr>
        </p:nvSpPr>
        <p:spPr bwMode="auto">
          <a:xfrm>
            <a:off x="3227961" y="3003550"/>
            <a:ext cx="2529105" cy="120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798" tIns="49898" rIns="99798" bIns="49898">
            <a:spAutoFit/>
          </a:bodyPr>
          <a:lstStyle>
            <a:lvl1pPr algn="l" defTabSz="996950"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algn="l" defTabSz="9969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lgn="l" defTabSz="99695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algn="l" defTabSz="99695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algn="l" defTabSz="99695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lnSpc>
                <a:spcPct val="80000"/>
              </a:lnSpc>
              <a:spcBef>
                <a:spcPct val="0"/>
              </a:spcBef>
              <a:buClrTx/>
              <a:buSzTx/>
              <a:buFontTx/>
              <a:buNone/>
            </a:pPr>
            <a:r>
              <a:rPr lang="fr-CA" altLang="fr-FR"/>
              <a:t>Méchant</a:t>
            </a:r>
          </a:p>
          <a:p>
            <a:pPr algn="ctr">
              <a:lnSpc>
                <a:spcPct val="80000"/>
              </a:lnSpc>
              <a:spcBef>
                <a:spcPct val="0"/>
              </a:spcBef>
              <a:buClrTx/>
              <a:buSzTx/>
              <a:buFontTx/>
              <a:buNone/>
            </a:pPr>
            <a:r>
              <a:rPr lang="fr-CA" altLang="fr-FR"/>
              <a:t>Irrespectueux</a:t>
            </a:r>
          </a:p>
          <a:p>
            <a:pPr algn="ctr">
              <a:lnSpc>
                <a:spcPct val="80000"/>
              </a:lnSpc>
              <a:spcBef>
                <a:spcPct val="0"/>
              </a:spcBef>
              <a:buClrTx/>
              <a:buSzTx/>
              <a:buFontTx/>
              <a:buNone/>
            </a:pPr>
            <a:r>
              <a:rPr lang="fr-CA" altLang="fr-FR"/>
              <a:t>Délibéré</a:t>
            </a:r>
          </a:p>
        </p:txBody>
      </p:sp>
      <p:sp>
        <p:nvSpPr>
          <p:cNvPr id="209925" name="Text Box 5"/>
          <p:cNvSpPr txBox="1">
            <a:spLocks noChangeArrowheads="1"/>
          </p:cNvSpPr>
          <p:nvPr>
            <p:custDataLst>
              <p:tags r:id="rId5"/>
            </p:custDataLst>
          </p:nvPr>
        </p:nvSpPr>
        <p:spPr bwMode="auto">
          <a:xfrm>
            <a:off x="7248934" y="2863850"/>
            <a:ext cx="1658674" cy="15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798" tIns="49898" rIns="99798" bIns="49898">
            <a:spAutoFit/>
          </a:bodyPr>
          <a:lstStyle>
            <a:lvl1pPr algn="l" defTabSz="996950"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algn="l" defTabSz="9969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lgn="l" defTabSz="99695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algn="l" defTabSz="99695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algn="l" defTabSz="99695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fr-CA" altLang="fr-FR" sz="3200" dirty="0"/>
              <a:t>Fâché</a:t>
            </a:r>
          </a:p>
          <a:p>
            <a:pPr algn="ctr">
              <a:spcBef>
                <a:spcPct val="0"/>
              </a:spcBef>
              <a:buClrTx/>
              <a:buSzTx/>
              <a:buFontTx/>
              <a:buNone/>
            </a:pPr>
            <a:r>
              <a:rPr lang="fr-CA" altLang="fr-FR" sz="3200" dirty="0" smtClean="0"/>
              <a:t>Menacé</a:t>
            </a:r>
          </a:p>
          <a:p>
            <a:pPr algn="ctr">
              <a:spcBef>
                <a:spcPct val="0"/>
              </a:spcBef>
              <a:buClrTx/>
              <a:buSzTx/>
              <a:buFontTx/>
              <a:buNone/>
            </a:pPr>
            <a:r>
              <a:rPr lang="fr-CA" altLang="fr-FR" sz="3200" dirty="0" smtClean="0"/>
              <a:t>Peur</a:t>
            </a:r>
            <a:endParaRPr lang="fr-CA" altLang="fr-FR" sz="3200" dirty="0"/>
          </a:p>
        </p:txBody>
      </p:sp>
      <p:sp>
        <p:nvSpPr>
          <p:cNvPr id="209926" name="Text Box 6"/>
          <p:cNvSpPr txBox="1">
            <a:spLocks noChangeArrowheads="1"/>
          </p:cNvSpPr>
          <p:nvPr>
            <p:custDataLst>
              <p:tags r:id="rId6"/>
            </p:custDataLst>
          </p:nvPr>
        </p:nvSpPr>
        <p:spPr bwMode="auto">
          <a:xfrm>
            <a:off x="4978468" y="4654551"/>
            <a:ext cx="2485825" cy="194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798" tIns="49898" rIns="99798" bIns="49898">
            <a:spAutoFit/>
          </a:bodyPr>
          <a:lstStyle>
            <a:lvl1pPr algn="l" defTabSz="996950"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algn="l" defTabSz="9969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lgn="l" defTabSz="99695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algn="l" defTabSz="99695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algn="l" defTabSz="99695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fr-CA" altLang="fr-FR" dirty="0" smtClean="0"/>
              <a:t>Punir</a:t>
            </a:r>
            <a:endParaRPr lang="fr-CA" altLang="fr-FR" dirty="0"/>
          </a:p>
          <a:p>
            <a:pPr algn="ctr">
              <a:spcBef>
                <a:spcPct val="0"/>
              </a:spcBef>
              <a:buClrTx/>
              <a:buSzTx/>
              <a:buFontTx/>
              <a:buNone/>
            </a:pPr>
            <a:r>
              <a:rPr lang="fr-CA" altLang="fr-FR" dirty="0" smtClean="0"/>
              <a:t>Menacer</a:t>
            </a:r>
          </a:p>
          <a:p>
            <a:pPr algn="ctr">
              <a:spcBef>
                <a:spcPct val="0"/>
              </a:spcBef>
              <a:buClrTx/>
              <a:buSzTx/>
              <a:buFontTx/>
              <a:buNone/>
            </a:pPr>
            <a:r>
              <a:rPr lang="fr-CA" altLang="fr-FR" dirty="0" smtClean="0"/>
              <a:t>Élever la voix</a:t>
            </a:r>
          </a:p>
          <a:p>
            <a:pPr algn="ctr">
              <a:spcBef>
                <a:spcPct val="0"/>
              </a:spcBef>
              <a:buClrTx/>
              <a:buSzTx/>
              <a:buFontTx/>
              <a:buNone/>
            </a:pPr>
            <a:endParaRPr lang="fr-CA" altLang="fr-FR" dirty="0"/>
          </a:p>
        </p:txBody>
      </p:sp>
      <p:sp>
        <p:nvSpPr>
          <p:cNvPr id="209927" name="WordArt 7"/>
          <p:cNvSpPr>
            <a:spLocks noChangeArrowheads="1" noChangeShapeType="1" noTextEdit="1"/>
          </p:cNvSpPr>
          <p:nvPr>
            <p:custDataLst>
              <p:tags r:id="rId7"/>
            </p:custDataLst>
          </p:nvPr>
        </p:nvSpPr>
        <p:spPr bwMode="auto">
          <a:xfrm rot="-1764803">
            <a:off x="846446" y="2309814"/>
            <a:ext cx="3910581" cy="714375"/>
          </a:xfrm>
          <a:prstGeom prst="rect">
            <a:avLst/>
          </a:prstGeom>
        </p:spPr>
        <p:txBody>
          <a:bodyPr wrap="none" fromWordArt="1">
            <a:prstTxWarp prst="textSlantUp">
              <a:avLst>
                <a:gd name="adj" fmla="val 55556"/>
              </a:avLst>
            </a:prstTxWarp>
          </a:bodyPr>
          <a:lstStyle/>
          <a:p>
            <a:r>
              <a:rPr lang="fr-CA" sz="3600" kern="10" spc="720">
                <a:ln w="9525">
                  <a:solidFill>
                    <a:srgbClr val="000080"/>
                  </a:solidFill>
                  <a:round/>
                  <a:headEnd/>
                  <a:tailEnd/>
                </a:ln>
                <a:gradFill rotWithShape="1">
                  <a:gsLst>
                    <a:gs pos="0">
                      <a:srgbClr val="1C0D73"/>
                    </a:gs>
                    <a:gs pos="100000">
                      <a:srgbClr val="FFFFFF"/>
                    </a:gs>
                  </a:gsLst>
                  <a:lin ang="7140000" scaled="1"/>
                </a:gradFill>
                <a:effectLst>
                  <a:outerShdw dist="45791" dir="3378596" algn="ctr" rotWithShape="0">
                    <a:srgbClr val="4D4D4D"/>
                  </a:outerShdw>
                </a:effectLst>
                <a:latin typeface="Arial Black"/>
              </a:rPr>
              <a:t>Pensées</a:t>
            </a:r>
          </a:p>
        </p:txBody>
      </p:sp>
      <p:sp>
        <p:nvSpPr>
          <p:cNvPr id="209928" name="WordArt 8"/>
          <p:cNvSpPr>
            <a:spLocks noChangeArrowheads="1" noChangeShapeType="1" noTextEdit="1"/>
          </p:cNvSpPr>
          <p:nvPr>
            <p:custDataLst>
              <p:tags r:id="rId8"/>
            </p:custDataLst>
          </p:nvPr>
        </p:nvSpPr>
        <p:spPr bwMode="auto">
          <a:xfrm>
            <a:off x="4162400" y="6430964"/>
            <a:ext cx="4316876" cy="257175"/>
          </a:xfrm>
          <a:prstGeom prst="rect">
            <a:avLst/>
          </a:prstGeom>
        </p:spPr>
        <p:txBody>
          <a:bodyPr wrap="none" fromWordArt="1">
            <a:prstTxWarp prst="textPlain">
              <a:avLst>
                <a:gd name="adj" fmla="val 50000"/>
              </a:avLst>
            </a:prstTxWarp>
          </a:bodyPr>
          <a:lstStyle/>
          <a:p>
            <a:r>
              <a:rPr lang="fr-CA" sz="3600" kern="10" spc="720">
                <a:ln w="9525">
                  <a:solidFill>
                    <a:srgbClr val="000080"/>
                  </a:solidFill>
                  <a:round/>
                  <a:headEnd/>
                  <a:tailEnd/>
                </a:ln>
                <a:gradFill rotWithShape="1">
                  <a:gsLst>
                    <a:gs pos="0">
                      <a:srgbClr val="1C0D73"/>
                    </a:gs>
                    <a:gs pos="100000">
                      <a:srgbClr val="FFFFFF"/>
                    </a:gs>
                  </a:gsLst>
                  <a:lin ang="5400000" scaled="1"/>
                </a:gradFill>
                <a:effectLst>
                  <a:outerShdw dist="45791" dir="3378596" algn="ctr" rotWithShape="0">
                    <a:srgbClr val="4D4D4D"/>
                  </a:outerShdw>
                </a:effectLst>
                <a:latin typeface="Arial Black"/>
              </a:rPr>
              <a:t>Comportements</a:t>
            </a:r>
          </a:p>
        </p:txBody>
      </p:sp>
      <p:sp>
        <p:nvSpPr>
          <p:cNvPr id="6153" name="AutoShape 9"/>
          <p:cNvSpPr>
            <a:spLocks noChangeArrowheads="1"/>
          </p:cNvSpPr>
          <p:nvPr>
            <p:custDataLst>
              <p:tags r:id="rId9"/>
            </p:custDataLst>
          </p:nvPr>
        </p:nvSpPr>
        <p:spPr bwMode="auto">
          <a:xfrm>
            <a:off x="5762183" y="1635126"/>
            <a:ext cx="711015" cy="396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6154" name="AutoShape 10"/>
          <p:cNvSpPr>
            <a:spLocks noChangeArrowheads="1"/>
          </p:cNvSpPr>
          <p:nvPr>
            <p:custDataLst>
              <p:tags r:id="rId10"/>
            </p:custDataLst>
          </p:nvPr>
        </p:nvSpPr>
        <p:spPr bwMode="auto">
          <a:xfrm rot="-7503751">
            <a:off x="2289579" y="4940388"/>
            <a:ext cx="457200" cy="672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6155" name="AutoShape 11"/>
          <p:cNvSpPr>
            <a:spLocks noChangeArrowheads="1"/>
          </p:cNvSpPr>
          <p:nvPr>
            <p:custDataLst>
              <p:tags r:id="rId11"/>
            </p:custDataLst>
          </p:nvPr>
        </p:nvSpPr>
        <p:spPr bwMode="auto">
          <a:xfrm rot="7578870">
            <a:off x="9799672" y="4814447"/>
            <a:ext cx="457200" cy="67715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09932" name="WordArt 12"/>
          <p:cNvSpPr>
            <a:spLocks noChangeArrowheads="1" noChangeShapeType="1" noTextEdit="1"/>
          </p:cNvSpPr>
          <p:nvPr>
            <p:custDataLst>
              <p:tags r:id="rId12"/>
            </p:custDataLst>
          </p:nvPr>
        </p:nvSpPr>
        <p:spPr bwMode="auto">
          <a:xfrm rot="1844363">
            <a:off x="7660339" y="2360613"/>
            <a:ext cx="3789963" cy="685800"/>
          </a:xfrm>
          <a:prstGeom prst="rect">
            <a:avLst/>
          </a:prstGeom>
        </p:spPr>
        <p:txBody>
          <a:bodyPr wrap="none" fromWordArt="1">
            <a:prstTxWarp prst="textSlantDown">
              <a:avLst>
                <a:gd name="adj" fmla="val 44444"/>
              </a:avLst>
            </a:prstTxWarp>
          </a:bodyPr>
          <a:lstStyle/>
          <a:p>
            <a:r>
              <a:rPr lang="fr-CA" sz="3600" kern="10" spc="720">
                <a:ln w="9525">
                  <a:solidFill>
                    <a:srgbClr val="000080"/>
                  </a:solidFill>
                  <a:round/>
                  <a:headEnd/>
                  <a:tailEnd/>
                </a:ln>
                <a:gradFill rotWithShape="1">
                  <a:gsLst>
                    <a:gs pos="0">
                      <a:srgbClr val="1C0D73"/>
                    </a:gs>
                    <a:gs pos="100000">
                      <a:srgbClr val="FFFFFF"/>
                    </a:gs>
                  </a:gsLst>
                  <a:lin ang="3540000" scaled="1"/>
                </a:gradFill>
                <a:effectLst>
                  <a:outerShdw dist="45791" dir="3378596" algn="ctr" rotWithShape="0">
                    <a:srgbClr val="4D4D4D"/>
                  </a:outerShdw>
                </a:effectLst>
                <a:latin typeface="Arial Black"/>
              </a:rPr>
              <a:t>Sentiments</a:t>
            </a:r>
          </a:p>
        </p:txBody>
      </p:sp>
      <p:sp>
        <p:nvSpPr>
          <p:cNvPr id="6158" name="Rectangle 14"/>
          <p:cNvSpPr>
            <a:spLocks noChangeArrowheads="1"/>
          </p:cNvSpPr>
          <p:nvPr>
            <p:custDataLst>
              <p:tags r:id="rId13"/>
            </p:custDataLst>
          </p:nvPr>
        </p:nvSpPr>
        <p:spPr bwMode="auto">
          <a:xfrm>
            <a:off x="9964788" y="6613526"/>
            <a:ext cx="17171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algn="l"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lgn="l"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algn="l"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algn="l"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spcBef>
                <a:spcPct val="0"/>
              </a:spcBef>
              <a:buClrTx/>
              <a:buSzTx/>
              <a:buFontTx/>
              <a:buNone/>
            </a:pPr>
            <a:r>
              <a:rPr lang="en-US" altLang="fr-FR" sz="1000" b="1">
                <a:solidFill>
                  <a:srgbClr val="1C0D73"/>
                </a:solidFill>
              </a:rPr>
              <a:t>PACER Center, Inc., 1999</a:t>
            </a:r>
          </a:p>
        </p:txBody>
      </p:sp>
      <p:sp>
        <p:nvSpPr>
          <p:cNvPr id="15" name="Title 12"/>
          <p:cNvSpPr txBox="1">
            <a:spLocks/>
          </p:cNvSpPr>
          <p:nvPr>
            <p:custDataLst>
              <p:tags r:id="rId14"/>
            </p:custDataLst>
          </p:nvPr>
        </p:nvSpPr>
        <p:spPr>
          <a:xfrm>
            <a:off x="-35933" y="255639"/>
            <a:ext cx="12117348" cy="1379487"/>
          </a:xfrm>
          <a:prstGeom prst="rect">
            <a:avLst/>
          </a:prstGeom>
        </p:spPr>
        <p:txBody>
          <a:bodyP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spcBef>
                <a:spcPts val="0"/>
              </a:spcBef>
            </a:pPr>
            <a:r>
              <a:rPr lang="fr-FR" dirty="0" smtClean="0">
                <a:solidFill>
                  <a:srgbClr val="164B4F"/>
                </a:solidFill>
                <a:latin typeface="Euphemia"/>
              </a:rPr>
              <a:t>Quand j’adresse le comportement </a:t>
            </a:r>
            <a:br>
              <a:rPr lang="fr-FR" dirty="0" smtClean="0">
                <a:solidFill>
                  <a:srgbClr val="164B4F"/>
                </a:solidFill>
                <a:latin typeface="Euphemia"/>
              </a:rPr>
            </a:br>
            <a:endParaRPr lang="fr-FR" dirty="0">
              <a:solidFill>
                <a:srgbClr val="164B4F"/>
              </a:solidFill>
              <a:latin typeface="Euphemia"/>
            </a:endParaRPr>
          </a:p>
        </p:txBody>
      </p:sp>
      <p:pic>
        <p:nvPicPr>
          <p:cNvPr id="2051" name="Picture 3" descr="C:\Users\bourgeoism\AppData\Local\Microsoft\Windows\Temporary Internet Files\Content.IE5\NC38CFVJ\Untitled-13[1].jpg"/>
          <p:cNvPicPr>
            <a:picLocks noChangeAspect="1"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9631941" y="347304"/>
            <a:ext cx="1948059" cy="16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1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9922"/>
                                        </p:tgtEl>
                                        <p:attrNameLst>
                                          <p:attrName>style.visibility</p:attrName>
                                        </p:attrNameLst>
                                      </p:cBhvr>
                                      <p:to>
                                        <p:strVal val="visible"/>
                                      </p:to>
                                    </p:set>
                                    <p:anim calcmode="lin" valueType="num">
                                      <p:cBhvr additive="base">
                                        <p:cTn id="7" dur="500" fill="hold"/>
                                        <p:tgtEl>
                                          <p:spTgt spid="209922"/>
                                        </p:tgtEl>
                                        <p:attrNameLst>
                                          <p:attrName>ppt_x</p:attrName>
                                        </p:attrNameLst>
                                      </p:cBhvr>
                                      <p:tavLst>
                                        <p:tav tm="0">
                                          <p:val>
                                            <p:strVal val="#ppt_x"/>
                                          </p:val>
                                        </p:tav>
                                        <p:tav tm="100000">
                                          <p:val>
                                            <p:strVal val="#ppt_x"/>
                                          </p:val>
                                        </p:tav>
                                      </p:tavLst>
                                    </p:anim>
                                    <p:anim calcmode="lin" valueType="num">
                                      <p:cBhvr additive="base">
                                        <p:cTn id="8" dur="500" fill="hold"/>
                                        <p:tgtEl>
                                          <p:spTgt spid="2099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209927"/>
                                        </p:tgtEl>
                                        <p:attrNameLst>
                                          <p:attrName>style.visibility</p:attrName>
                                        </p:attrNameLst>
                                      </p:cBhvr>
                                      <p:to>
                                        <p:strVal val="visible"/>
                                      </p:to>
                                    </p:set>
                                    <p:animScale>
                                      <p:cBhvr>
                                        <p:cTn id="13" dur="1000" decel="50000" fill="hold">
                                          <p:stCondLst>
                                            <p:cond delay="0"/>
                                          </p:stCondLst>
                                        </p:cTn>
                                        <p:tgtEl>
                                          <p:spTgt spid="2099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9927"/>
                                        </p:tgtEl>
                                        <p:attrNameLst>
                                          <p:attrName>ppt_x</p:attrName>
                                          <p:attrName>ppt_y</p:attrName>
                                        </p:attrNameLst>
                                      </p:cBhvr>
                                    </p:animMotion>
                                    <p:animEffect transition="in" filter="fade">
                                      <p:cBhvr>
                                        <p:cTn id="15" dur="1000"/>
                                        <p:tgtEl>
                                          <p:spTgt spid="2099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209924"/>
                                        </p:tgtEl>
                                        <p:attrNameLst>
                                          <p:attrName>style.visibility</p:attrName>
                                        </p:attrNameLst>
                                      </p:cBhvr>
                                      <p:to>
                                        <p:strVal val="visible"/>
                                      </p:to>
                                    </p:set>
                                    <p:animScale>
                                      <p:cBhvr>
                                        <p:cTn id="20" dur="1000" decel="50000" fill="hold">
                                          <p:stCondLst>
                                            <p:cond delay="0"/>
                                          </p:stCondLst>
                                        </p:cTn>
                                        <p:tgtEl>
                                          <p:spTgt spid="2099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09924"/>
                                        </p:tgtEl>
                                        <p:attrNameLst>
                                          <p:attrName>ppt_x</p:attrName>
                                          <p:attrName>ppt_y</p:attrName>
                                        </p:attrNameLst>
                                      </p:cBhvr>
                                    </p:animMotion>
                                    <p:animEffect transition="in" filter="fade">
                                      <p:cBhvr>
                                        <p:cTn id="22" dur="1000"/>
                                        <p:tgtEl>
                                          <p:spTgt spid="2099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209932"/>
                                        </p:tgtEl>
                                        <p:attrNameLst>
                                          <p:attrName>style.visibility</p:attrName>
                                        </p:attrNameLst>
                                      </p:cBhvr>
                                      <p:to>
                                        <p:strVal val="visible"/>
                                      </p:to>
                                    </p:set>
                                    <p:anim calcmode="lin" valueType="num">
                                      <p:cBhvr>
                                        <p:cTn id="27" dur="500" decel="50000" fill="hold">
                                          <p:stCondLst>
                                            <p:cond delay="0"/>
                                          </p:stCondLst>
                                        </p:cTn>
                                        <p:tgtEl>
                                          <p:spTgt spid="20993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993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9932"/>
                                        </p:tgtEl>
                                        <p:attrNameLst>
                                          <p:attrName>ppt_w</p:attrName>
                                        </p:attrNameLst>
                                      </p:cBhvr>
                                      <p:tavLst>
                                        <p:tav tm="0">
                                          <p:val>
                                            <p:strVal val="#ppt_w*.05"/>
                                          </p:val>
                                        </p:tav>
                                        <p:tav tm="100000">
                                          <p:val>
                                            <p:strVal val="#ppt_w"/>
                                          </p:val>
                                        </p:tav>
                                      </p:tavLst>
                                    </p:anim>
                                    <p:anim calcmode="lin" valueType="num">
                                      <p:cBhvr>
                                        <p:cTn id="30" dur="1000" fill="hold"/>
                                        <p:tgtEl>
                                          <p:spTgt spid="20993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993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993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993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993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209925"/>
                                        </p:tgtEl>
                                        <p:attrNameLst>
                                          <p:attrName>style.visibility</p:attrName>
                                        </p:attrNameLst>
                                      </p:cBhvr>
                                      <p:to>
                                        <p:strVal val="visible"/>
                                      </p:to>
                                    </p:set>
                                    <p:anim calcmode="lin" valueType="num">
                                      <p:cBhvr>
                                        <p:cTn id="39" dur="500" decel="50000" fill="hold">
                                          <p:stCondLst>
                                            <p:cond delay="0"/>
                                          </p:stCondLst>
                                        </p:cTn>
                                        <p:tgtEl>
                                          <p:spTgt spid="20992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0992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09925"/>
                                        </p:tgtEl>
                                        <p:attrNameLst>
                                          <p:attrName>ppt_w</p:attrName>
                                        </p:attrNameLst>
                                      </p:cBhvr>
                                      <p:tavLst>
                                        <p:tav tm="0">
                                          <p:val>
                                            <p:strVal val="#ppt_w*.05"/>
                                          </p:val>
                                        </p:tav>
                                        <p:tav tm="100000">
                                          <p:val>
                                            <p:strVal val="#ppt_w"/>
                                          </p:val>
                                        </p:tav>
                                      </p:tavLst>
                                    </p:anim>
                                    <p:anim calcmode="lin" valueType="num">
                                      <p:cBhvr>
                                        <p:cTn id="42" dur="1000" fill="hold"/>
                                        <p:tgtEl>
                                          <p:spTgt spid="20992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0992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0992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0992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0992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9928"/>
                                        </p:tgtEl>
                                        <p:attrNameLst>
                                          <p:attrName>style.visibility</p:attrName>
                                        </p:attrNameLst>
                                      </p:cBhvr>
                                      <p:to>
                                        <p:strVal val="visible"/>
                                      </p:to>
                                    </p:set>
                                    <p:anim calcmode="lin" valueType="num">
                                      <p:cBhvr additive="base">
                                        <p:cTn id="51" dur="500" fill="hold"/>
                                        <p:tgtEl>
                                          <p:spTgt spid="209928"/>
                                        </p:tgtEl>
                                        <p:attrNameLst>
                                          <p:attrName>ppt_x</p:attrName>
                                        </p:attrNameLst>
                                      </p:cBhvr>
                                      <p:tavLst>
                                        <p:tav tm="0">
                                          <p:val>
                                            <p:strVal val="#ppt_x"/>
                                          </p:val>
                                        </p:tav>
                                        <p:tav tm="100000">
                                          <p:val>
                                            <p:strVal val="#ppt_x"/>
                                          </p:val>
                                        </p:tav>
                                      </p:tavLst>
                                    </p:anim>
                                    <p:anim calcmode="lin" valueType="num">
                                      <p:cBhvr additive="base">
                                        <p:cTn id="52" dur="500" fill="hold"/>
                                        <p:tgtEl>
                                          <p:spTgt spid="209928"/>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09926"/>
                                        </p:tgtEl>
                                        <p:attrNameLst>
                                          <p:attrName>style.visibility</p:attrName>
                                        </p:attrNameLst>
                                      </p:cBhvr>
                                      <p:to>
                                        <p:strVal val="visible"/>
                                      </p:to>
                                    </p:set>
                                    <p:anim calcmode="lin" valueType="num">
                                      <p:cBhvr additive="base">
                                        <p:cTn id="57" dur="500" fill="hold"/>
                                        <p:tgtEl>
                                          <p:spTgt spid="209926"/>
                                        </p:tgtEl>
                                        <p:attrNameLst>
                                          <p:attrName>ppt_x</p:attrName>
                                        </p:attrNameLst>
                                      </p:cBhvr>
                                      <p:tavLst>
                                        <p:tav tm="0">
                                          <p:val>
                                            <p:strVal val="#ppt_x"/>
                                          </p:val>
                                        </p:tav>
                                        <p:tav tm="100000">
                                          <p:val>
                                            <p:strVal val="#ppt_x"/>
                                          </p:val>
                                        </p:tav>
                                      </p:tavLst>
                                    </p:anim>
                                    <p:anim calcmode="lin" valueType="num">
                                      <p:cBhvr additive="base">
                                        <p:cTn id="58" dur="500" fill="hold"/>
                                        <p:tgtEl>
                                          <p:spTgt spid="2099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9922" grpId="0"/>
      <p:bldP spid="209924" grpId="0"/>
      <p:bldP spid="209925" grpId="0"/>
      <p:bldP spid="209926" grpId="0"/>
      <p:bldP spid="209927" grpId="0" animBg="1"/>
      <p:bldP spid="209928" grpId="0" animBg="1"/>
      <p:bldP spid="2099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22" name="Object 2"/>
          <p:cNvGraphicFramePr>
            <a:graphicFrameLocks noChangeAspect="1"/>
          </p:cNvGraphicFramePr>
          <p:nvPr>
            <p:custDataLst>
              <p:tags r:id="rId2"/>
            </p:custDataLst>
          </p:nvPr>
        </p:nvGraphicFramePr>
        <p:xfrm>
          <a:off x="2336191" y="2057400"/>
          <a:ext cx="7618016" cy="4381500"/>
        </p:xfrm>
        <a:graphic>
          <a:graphicData uri="http://schemas.openxmlformats.org/presentationml/2006/ole">
            <mc:AlternateContent xmlns:mc="http://schemas.openxmlformats.org/markup-compatibility/2006">
              <mc:Choice xmlns:v="urn:schemas-microsoft-com:vml" Requires="v">
                <p:oleObj spid="_x0000_s3141" name="Graphique" r:id="rId18" imgW="4571989" imgH="3048090" progId="MSGraph.Chart.8">
                  <p:embed followColorScheme="full"/>
                </p:oleObj>
              </mc:Choice>
              <mc:Fallback>
                <p:oleObj name="Graphique" r:id="rId18" imgW="4571989" imgH="3048090" progId="MSGraph.Chart.8">
                  <p:embed followColorScheme="full"/>
                  <p:pic>
                    <p:nvPicPr>
                      <p:cNvPr id="0" name=""/>
                      <p:cNvPicPr>
                        <a:picLocks noChangeAspect="1" noChangeArrowheads="1"/>
                      </p:cNvPicPr>
                      <p:nvPr/>
                    </p:nvPicPr>
                    <p:blipFill>
                      <a:blip r:embed="rId19"/>
                      <a:srcRect l="22798" t="10199" r="23798" b="9598"/>
                      <a:stretch>
                        <a:fillRect/>
                      </a:stretch>
                    </p:blipFill>
                    <p:spPr bwMode="auto">
                      <a:xfrm>
                        <a:off x="2336191" y="2057400"/>
                        <a:ext cx="7618016" cy="4381500"/>
                      </a:xfrm>
                      <a:prstGeom prst="rect">
                        <a:avLst/>
                      </a:prstGeom>
                      <a:noFill/>
                      <a:ln>
                        <a:noFill/>
                      </a:ln>
                      <a:effectLst/>
                      <a:extLst>
                        <a:ext uri="{909E8E84-426E-40DD-AFC4-6F175D3DCCD1}">
                          <a14:hiddenFill xmlns:a14="http://schemas.microsoft.com/office/drawing/2010/main">
                            <a:solidFill>
                              <a:srgbClr val="000066">
                                <a:alpha val="50195"/>
                              </a:srgbClr>
                            </a:solidFill>
                          </a14:hiddenFill>
                        </a:ext>
                        <a:ext uri="{91240B29-F687-4F45-9708-019B960494DF}">
                          <a14:hiddenLine xmlns:a14="http://schemas.microsoft.com/office/drawing/2010/main" w="0">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 name="Text Box 3"/>
          <p:cNvSpPr txBox="1">
            <a:spLocks noChangeArrowheads="1"/>
          </p:cNvSpPr>
          <p:nvPr>
            <p:custDataLst>
              <p:tags r:id="rId3"/>
            </p:custDataLst>
          </p:nvPr>
        </p:nvSpPr>
        <p:spPr bwMode="auto">
          <a:xfrm>
            <a:off x="463430" y="258763"/>
            <a:ext cx="10142541" cy="53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98" tIns="49898" rIns="99798" bIns="49898">
            <a:spAutoFit/>
          </a:bodyPr>
          <a:lstStyle>
            <a:lvl1pPr algn="l" defTabSz="996950"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algn="l" defTabSz="9969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lgn="l" defTabSz="99695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algn="l" defTabSz="99695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algn="l" defTabSz="99695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spcBef>
                <a:spcPct val="0"/>
              </a:spcBef>
              <a:buClrTx/>
              <a:buSzTx/>
              <a:buFontTx/>
              <a:buNone/>
            </a:pPr>
            <a:endParaRPr lang="fr-CA" altLang="fr-FR" sz="2800" b="1" dirty="0"/>
          </a:p>
        </p:txBody>
      </p:sp>
      <p:sp>
        <p:nvSpPr>
          <p:cNvPr id="209924" name="Text Box 4"/>
          <p:cNvSpPr txBox="1">
            <a:spLocks noChangeArrowheads="1"/>
          </p:cNvSpPr>
          <p:nvPr>
            <p:custDataLst>
              <p:tags r:id="rId4"/>
            </p:custDataLst>
          </p:nvPr>
        </p:nvSpPr>
        <p:spPr bwMode="auto">
          <a:xfrm>
            <a:off x="3483447" y="2667001"/>
            <a:ext cx="2206902" cy="15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798" tIns="49898" rIns="99798" bIns="49898">
            <a:spAutoFit/>
          </a:bodyPr>
          <a:lstStyle>
            <a:lvl1pPr algn="l" defTabSz="996950"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algn="l" defTabSz="9969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lgn="l" defTabSz="99695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algn="l" defTabSz="99695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algn="l" defTabSz="99695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lnSpc>
                <a:spcPct val="80000"/>
              </a:lnSpc>
              <a:spcBef>
                <a:spcPct val="0"/>
              </a:spcBef>
              <a:buClrTx/>
              <a:buSzTx/>
              <a:buFontTx/>
              <a:buNone/>
            </a:pPr>
            <a:r>
              <a:rPr lang="fr-CA" altLang="fr-FR" dirty="0" smtClean="0"/>
              <a:t>Triste</a:t>
            </a:r>
            <a:endParaRPr lang="fr-CA" altLang="fr-FR" dirty="0"/>
          </a:p>
          <a:p>
            <a:pPr algn="ctr">
              <a:lnSpc>
                <a:spcPct val="80000"/>
              </a:lnSpc>
              <a:spcBef>
                <a:spcPct val="0"/>
              </a:spcBef>
              <a:buClrTx/>
              <a:buSzTx/>
              <a:buFontTx/>
              <a:buNone/>
            </a:pPr>
            <a:r>
              <a:rPr lang="fr-CA" altLang="fr-FR" dirty="0" smtClean="0"/>
              <a:t>limitations</a:t>
            </a:r>
            <a:endParaRPr lang="fr-CA" altLang="fr-FR" dirty="0"/>
          </a:p>
          <a:p>
            <a:pPr algn="ctr">
              <a:lnSpc>
                <a:spcPct val="80000"/>
              </a:lnSpc>
              <a:spcBef>
                <a:spcPct val="0"/>
              </a:spcBef>
              <a:buClrTx/>
              <a:buSzTx/>
              <a:buFontTx/>
              <a:buNone/>
            </a:pPr>
            <a:r>
              <a:rPr lang="fr-CA" altLang="fr-FR" dirty="0" smtClean="0"/>
              <a:t>Malheureux</a:t>
            </a:r>
          </a:p>
          <a:p>
            <a:pPr algn="ctr">
              <a:lnSpc>
                <a:spcPct val="80000"/>
              </a:lnSpc>
              <a:spcBef>
                <a:spcPct val="0"/>
              </a:spcBef>
              <a:buClrTx/>
              <a:buSzTx/>
              <a:buFontTx/>
              <a:buNone/>
            </a:pPr>
            <a:r>
              <a:rPr lang="fr-CA" altLang="fr-FR" dirty="0" smtClean="0"/>
              <a:t>Frustré</a:t>
            </a:r>
            <a:endParaRPr lang="fr-CA" altLang="fr-FR" dirty="0"/>
          </a:p>
        </p:txBody>
      </p:sp>
      <p:sp>
        <p:nvSpPr>
          <p:cNvPr id="209925" name="Text Box 5"/>
          <p:cNvSpPr txBox="1">
            <a:spLocks noChangeArrowheads="1"/>
          </p:cNvSpPr>
          <p:nvPr>
            <p:custDataLst>
              <p:tags r:id="rId5"/>
            </p:custDataLst>
          </p:nvPr>
        </p:nvSpPr>
        <p:spPr bwMode="auto">
          <a:xfrm>
            <a:off x="6884252" y="2863850"/>
            <a:ext cx="2388041" cy="108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798" tIns="49898" rIns="99798" bIns="49898">
            <a:spAutoFit/>
          </a:bodyPr>
          <a:lstStyle>
            <a:lvl1pPr algn="l" defTabSz="996950"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algn="l" defTabSz="9969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lgn="l" defTabSz="99695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algn="l" defTabSz="99695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algn="l" defTabSz="99695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fr-CA" altLang="fr-FR" sz="3200" dirty="0" smtClean="0"/>
              <a:t>Empathique</a:t>
            </a:r>
          </a:p>
          <a:p>
            <a:pPr algn="ctr">
              <a:spcBef>
                <a:spcPct val="0"/>
              </a:spcBef>
              <a:buClrTx/>
              <a:buSzTx/>
              <a:buFontTx/>
              <a:buNone/>
            </a:pPr>
            <a:r>
              <a:rPr lang="fr-CA" altLang="fr-FR" sz="3200" dirty="0" smtClean="0"/>
              <a:t>Concerné</a:t>
            </a:r>
          </a:p>
        </p:txBody>
      </p:sp>
      <p:sp>
        <p:nvSpPr>
          <p:cNvPr id="209926" name="Text Box 6"/>
          <p:cNvSpPr txBox="1">
            <a:spLocks noChangeArrowheads="1"/>
          </p:cNvSpPr>
          <p:nvPr>
            <p:custDataLst>
              <p:tags r:id="rId6"/>
            </p:custDataLst>
          </p:nvPr>
        </p:nvSpPr>
        <p:spPr bwMode="auto">
          <a:xfrm>
            <a:off x="4925570" y="4303135"/>
            <a:ext cx="2591622" cy="240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798" tIns="49898" rIns="99798" bIns="49898">
            <a:spAutoFit/>
          </a:bodyPr>
          <a:lstStyle>
            <a:lvl1pPr algn="l" defTabSz="996950"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algn="l" defTabSz="9969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lgn="l" defTabSz="99695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algn="l" defTabSz="99695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algn="l" defTabSz="99695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defTabSz="99695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lgn="ctr">
              <a:spcBef>
                <a:spcPct val="0"/>
              </a:spcBef>
              <a:buClrTx/>
              <a:buSzTx/>
              <a:buFontTx/>
              <a:buNone/>
            </a:pPr>
            <a:r>
              <a:rPr lang="fr-CA" altLang="fr-FR" dirty="0" smtClean="0"/>
              <a:t>Aidant</a:t>
            </a:r>
          </a:p>
          <a:p>
            <a:pPr algn="ctr">
              <a:spcBef>
                <a:spcPct val="0"/>
              </a:spcBef>
              <a:buClrTx/>
              <a:buSzTx/>
              <a:buFontTx/>
              <a:buNone/>
            </a:pPr>
            <a:r>
              <a:rPr lang="fr-CA" altLang="fr-FR" dirty="0" smtClean="0"/>
              <a:t>Bienveillant</a:t>
            </a:r>
          </a:p>
          <a:p>
            <a:pPr algn="ctr">
              <a:spcBef>
                <a:spcPct val="0"/>
              </a:spcBef>
              <a:buClrTx/>
              <a:buSzTx/>
              <a:buFontTx/>
              <a:buNone/>
            </a:pPr>
            <a:r>
              <a:rPr lang="fr-CA" altLang="fr-FR" dirty="0" smtClean="0"/>
              <a:t>Encourageant</a:t>
            </a:r>
          </a:p>
          <a:p>
            <a:pPr algn="ctr">
              <a:spcBef>
                <a:spcPct val="0"/>
              </a:spcBef>
              <a:buClrTx/>
              <a:buSzTx/>
              <a:buFontTx/>
              <a:buNone/>
            </a:pPr>
            <a:r>
              <a:rPr lang="fr-CA" altLang="fr-FR" dirty="0" smtClean="0"/>
              <a:t>S’excuser</a:t>
            </a:r>
          </a:p>
          <a:p>
            <a:pPr algn="ctr">
              <a:spcBef>
                <a:spcPct val="0"/>
              </a:spcBef>
              <a:buClrTx/>
              <a:buSzTx/>
              <a:buFontTx/>
              <a:buNone/>
            </a:pPr>
            <a:endParaRPr lang="fr-CA" altLang="fr-FR" dirty="0"/>
          </a:p>
        </p:txBody>
      </p:sp>
      <p:sp>
        <p:nvSpPr>
          <p:cNvPr id="209927" name="WordArt 7"/>
          <p:cNvSpPr>
            <a:spLocks noChangeArrowheads="1" noChangeShapeType="1" noTextEdit="1"/>
          </p:cNvSpPr>
          <p:nvPr>
            <p:custDataLst>
              <p:tags r:id="rId7"/>
            </p:custDataLst>
          </p:nvPr>
        </p:nvSpPr>
        <p:spPr bwMode="auto">
          <a:xfrm rot="-1764803">
            <a:off x="846446" y="2309814"/>
            <a:ext cx="3910581" cy="714375"/>
          </a:xfrm>
          <a:prstGeom prst="rect">
            <a:avLst/>
          </a:prstGeom>
        </p:spPr>
        <p:txBody>
          <a:bodyPr wrap="none" fromWordArt="1">
            <a:prstTxWarp prst="textSlantUp">
              <a:avLst>
                <a:gd name="adj" fmla="val 55556"/>
              </a:avLst>
            </a:prstTxWarp>
          </a:bodyPr>
          <a:lstStyle/>
          <a:p>
            <a:r>
              <a:rPr lang="fr-CA" sz="3600" kern="10" spc="720">
                <a:ln w="9525">
                  <a:solidFill>
                    <a:srgbClr val="000080"/>
                  </a:solidFill>
                  <a:round/>
                  <a:headEnd/>
                  <a:tailEnd/>
                </a:ln>
                <a:gradFill rotWithShape="1">
                  <a:gsLst>
                    <a:gs pos="0">
                      <a:srgbClr val="1C0D73"/>
                    </a:gs>
                    <a:gs pos="100000">
                      <a:srgbClr val="FFFFFF"/>
                    </a:gs>
                  </a:gsLst>
                  <a:lin ang="7140000" scaled="1"/>
                </a:gradFill>
                <a:effectLst>
                  <a:outerShdw dist="45791" dir="3378596" algn="ctr" rotWithShape="0">
                    <a:srgbClr val="4D4D4D"/>
                  </a:outerShdw>
                </a:effectLst>
                <a:latin typeface="Arial Black"/>
              </a:rPr>
              <a:t>Pensées</a:t>
            </a:r>
          </a:p>
        </p:txBody>
      </p:sp>
      <p:sp>
        <p:nvSpPr>
          <p:cNvPr id="209928" name="WordArt 8"/>
          <p:cNvSpPr>
            <a:spLocks noChangeArrowheads="1" noChangeShapeType="1" noTextEdit="1"/>
          </p:cNvSpPr>
          <p:nvPr>
            <p:custDataLst>
              <p:tags r:id="rId8"/>
            </p:custDataLst>
          </p:nvPr>
        </p:nvSpPr>
        <p:spPr bwMode="auto">
          <a:xfrm>
            <a:off x="4162400" y="6430964"/>
            <a:ext cx="4316876" cy="257175"/>
          </a:xfrm>
          <a:prstGeom prst="rect">
            <a:avLst/>
          </a:prstGeom>
        </p:spPr>
        <p:txBody>
          <a:bodyPr wrap="none" fromWordArt="1">
            <a:prstTxWarp prst="textPlain">
              <a:avLst>
                <a:gd name="adj" fmla="val 50000"/>
              </a:avLst>
            </a:prstTxWarp>
          </a:bodyPr>
          <a:lstStyle/>
          <a:p>
            <a:r>
              <a:rPr lang="fr-CA" sz="3600" kern="10" spc="720">
                <a:ln w="9525">
                  <a:solidFill>
                    <a:srgbClr val="000080"/>
                  </a:solidFill>
                  <a:round/>
                  <a:headEnd/>
                  <a:tailEnd/>
                </a:ln>
                <a:gradFill rotWithShape="1">
                  <a:gsLst>
                    <a:gs pos="0">
                      <a:srgbClr val="1C0D73"/>
                    </a:gs>
                    <a:gs pos="100000">
                      <a:srgbClr val="FFFFFF"/>
                    </a:gs>
                  </a:gsLst>
                  <a:lin ang="5400000" scaled="1"/>
                </a:gradFill>
                <a:effectLst>
                  <a:outerShdw dist="45791" dir="3378596" algn="ctr" rotWithShape="0">
                    <a:srgbClr val="4D4D4D"/>
                  </a:outerShdw>
                </a:effectLst>
                <a:latin typeface="Arial Black"/>
              </a:rPr>
              <a:t>Comportements</a:t>
            </a:r>
          </a:p>
        </p:txBody>
      </p:sp>
      <p:sp>
        <p:nvSpPr>
          <p:cNvPr id="6153" name="AutoShape 9"/>
          <p:cNvSpPr>
            <a:spLocks noChangeArrowheads="1"/>
          </p:cNvSpPr>
          <p:nvPr>
            <p:custDataLst>
              <p:tags r:id="rId9"/>
            </p:custDataLst>
          </p:nvPr>
        </p:nvSpPr>
        <p:spPr bwMode="auto">
          <a:xfrm>
            <a:off x="5762183" y="1635126"/>
            <a:ext cx="711015" cy="396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6154" name="AutoShape 10"/>
          <p:cNvSpPr>
            <a:spLocks noChangeArrowheads="1"/>
          </p:cNvSpPr>
          <p:nvPr>
            <p:custDataLst>
              <p:tags r:id="rId10"/>
            </p:custDataLst>
          </p:nvPr>
        </p:nvSpPr>
        <p:spPr bwMode="auto">
          <a:xfrm rot="-7503751">
            <a:off x="2289579" y="4940388"/>
            <a:ext cx="457200" cy="672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6155" name="AutoShape 11"/>
          <p:cNvSpPr>
            <a:spLocks noChangeArrowheads="1"/>
          </p:cNvSpPr>
          <p:nvPr>
            <p:custDataLst>
              <p:tags r:id="rId11"/>
            </p:custDataLst>
          </p:nvPr>
        </p:nvSpPr>
        <p:spPr bwMode="auto">
          <a:xfrm rot="7578870">
            <a:off x="9799672" y="4814447"/>
            <a:ext cx="457200" cy="67715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09932" name="WordArt 12"/>
          <p:cNvSpPr>
            <a:spLocks noChangeArrowheads="1" noChangeShapeType="1" noTextEdit="1"/>
          </p:cNvSpPr>
          <p:nvPr>
            <p:custDataLst>
              <p:tags r:id="rId12"/>
            </p:custDataLst>
          </p:nvPr>
        </p:nvSpPr>
        <p:spPr bwMode="auto">
          <a:xfrm rot="1844363">
            <a:off x="7660339" y="2360613"/>
            <a:ext cx="3789963" cy="685800"/>
          </a:xfrm>
          <a:prstGeom prst="rect">
            <a:avLst/>
          </a:prstGeom>
        </p:spPr>
        <p:txBody>
          <a:bodyPr wrap="none" fromWordArt="1">
            <a:prstTxWarp prst="textSlantDown">
              <a:avLst>
                <a:gd name="adj" fmla="val 44444"/>
              </a:avLst>
            </a:prstTxWarp>
          </a:bodyPr>
          <a:lstStyle/>
          <a:p>
            <a:r>
              <a:rPr lang="fr-CA" sz="3600" kern="10" spc="720">
                <a:ln w="9525">
                  <a:solidFill>
                    <a:srgbClr val="000080"/>
                  </a:solidFill>
                  <a:round/>
                  <a:headEnd/>
                  <a:tailEnd/>
                </a:ln>
                <a:gradFill rotWithShape="1">
                  <a:gsLst>
                    <a:gs pos="0">
                      <a:srgbClr val="1C0D73"/>
                    </a:gs>
                    <a:gs pos="100000">
                      <a:srgbClr val="FFFFFF"/>
                    </a:gs>
                  </a:gsLst>
                  <a:lin ang="3540000" scaled="1"/>
                </a:gradFill>
                <a:effectLst>
                  <a:outerShdw dist="45791" dir="3378596" algn="ctr" rotWithShape="0">
                    <a:srgbClr val="4D4D4D"/>
                  </a:outerShdw>
                </a:effectLst>
                <a:latin typeface="Arial Black"/>
              </a:rPr>
              <a:t>Sentiments</a:t>
            </a:r>
          </a:p>
        </p:txBody>
      </p:sp>
      <p:sp>
        <p:nvSpPr>
          <p:cNvPr id="6158" name="Rectangle 14"/>
          <p:cNvSpPr>
            <a:spLocks noChangeArrowheads="1"/>
          </p:cNvSpPr>
          <p:nvPr>
            <p:custDataLst>
              <p:tags r:id="rId13"/>
            </p:custDataLst>
          </p:nvPr>
        </p:nvSpPr>
        <p:spPr bwMode="auto">
          <a:xfrm>
            <a:off x="9964788" y="6613526"/>
            <a:ext cx="17171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algn="l"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lgn="l"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algn="l"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algn="l"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spcBef>
                <a:spcPct val="0"/>
              </a:spcBef>
              <a:buClrTx/>
              <a:buSzTx/>
              <a:buFontTx/>
              <a:buNone/>
            </a:pPr>
            <a:r>
              <a:rPr lang="en-US" altLang="fr-FR" sz="1000" b="1">
                <a:solidFill>
                  <a:srgbClr val="1C0D73"/>
                </a:solidFill>
              </a:rPr>
              <a:t>PACER Center, Inc., 1999</a:t>
            </a:r>
          </a:p>
        </p:txBody>
      </p:sp>
      <p:sp>
        <p:nvSpPr>
          <p:cNvPr id="15" name="Title 12"/>
          <p:cNvSpPr txBox="1">
            <a:spLocks/>
          </p:cNvSpPr>
          <p:nvPr>
            <p:custDataLst>
              <p:tags r:id="rId14"/>
            </p:custDataLst>
          </p:nvPr>
        </p:nvSpPr>
        <p:spPr>
          <a:xfrm>
            <a:off x="-35933" y="255639"/>
            <a:ext cx="12117348" cy="1379487"/>
          </a:xfrm>
          <a:prstGeom prst="rect">
            <a:avLst/>
          </a:prstGeom>
        </p:spPr>
        <p:txBody>
          <a:bodyP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spcBef>
                <a:spcPts val="0"/>
              </a:spcBef>
            </a:pPr>
            <a:r>
              <a:rPr lang="fr-FR" dirty="0" smtClean="0">
                <a:solidFill>
                  <a:srgbClr val="164B4F"/>
                </a:solidFill>
                <a:latin typeface="Euphemia"/>
              </a:rPr>
              <a:t>Quand j’adresse le besoin</a:t>
            </a:r>
            <a:br>
              <a:rPr lang="fr-FR" dirty="0" smtClean="0">
                <a:solidFill>
                  <a:srgbClr val="164B4F"/>
                </a:solidFill>
                <a:latin typeface="Euphemia"/>
              </a:rPr>
            </a:br>
            <a:endParaRPr lang="fr-FR" dirty="0">
              <a:solidFill>
                <a:srgbClr val="164B4F"/>
              </a:solidFill>
              <a:latin typeface="Euphemia"/>
            </a:endParaRPr>
          </a:p>
        </p:txBody>
      </p:sp>
      <p:pic>
        <p:nvPicPr>
          <p:cNvPr id="3077" name="Picture 5" descr="C:\Users\bourgeoism\AppData\Local\Microsoft\Windows\Temporary Internet Files\Content.IE5\HIXTGDF4\keep-calm-stay-positive-the-positive-pear1[1].jpg"/>
          <p:cNvPicPr>
            <a:picLocks noChangeAspect="1" noChangeArrowheads="1"/>
          </p:cNvPicPr>
          <p:nvPr>
            <p:custDataLst>
              <p:tags r:id="rId15"/>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10413165" y="126838"/>
            <a:ext cx="126876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3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9922"/>
                                        </p:tgtEl>
                                        <p:attrNameLst>
                                          <p:attrName>style.visibility</p:attrName>
                                        </p:attrNameLst>
                                      </p:cBhvr>
                                      <p:to>
                                        <p:strVal val="visible"/>
                                      </p:to>
                                    </p:set>
                                    <p:anim calcmode="lin" valueType="num">
                                      <p:cBhvr additive="base">
                                        <p:cTn id="7" dur="500" fill="hold"/>
                                        <p:tgtEl>
                                          <p:spTgt spid="209922"/>
                                        </p:tgtEl>
                                        <p:attrNameLst>
                                          <p:attrName>ppt_x</p:attrName>
                                        </p:attrNameLst>
                                      </p:cBhvr>
                                      <p:tavLst>
                                        <p:tav tm="0">
                                          <p:val>
                                            <p:strVal val="#ppt_x"/>
                                          </p:val>
                                        </p:tav>
                                        <p:tav tm="100000">
                                          <p:val>
                                            <p:strVal val="#ppt_x"/>
                                          </p:val>
                                        </p:tav>
                                      </p:tavLst>
                                    </p:anim>
                                    <p:anim calcmode="lin" valueType="num">
                                      <p:cBhvr additive="base">
                                        <p:cTn id="8" dur="500" fill="hold"/>
                                        <p:tgtEl>
                                          <p:spTgt spid="2099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209927"/>
                                        </p:tgtEl>
                                        <p:attrNameLst>
                                          <p:attrName>style.visibility</p:attrName>
                                        </p:attrNameLst>
                                      </p:cBhvr>
                                      <p:to>
                                        <p:strVal val="visible"/>
                                      </p:to>
                                    </p:set>
                                    <p:animScale>
                                      <p:cBhvr>
                                        <p:cTn id="13" dur="1000" decel="50000" fill="hold">
                                          <p:stCondLst>
                                            <p:cond delay="0"/>
                                          </p:stCondLst>
                                        </p:cTn>
                                        <p:tgtEl>
                                          <p:spTgt spid="2099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9927"/>
                                        </p:tgtEl>
                                        <p:attrNameLst>
                                          <p:attrName>ppt_x</p:attrName>
                                          <p:attrName>ppt_y</p:attrName>
                                        </p:attrNameLst>
                                      </p:cBhvr>
                                    </p:animMotion>
                                    <p:animEffect transition="in" filter="fade">
                                      <p:cBhvr>
                                        <p:cTn id="15" dur="1000"/>
                                        <p:tgtEl>
                                          <p:spTgt spid="2099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209924"/>
                                        </p:tgtEl>
                                        <p:attrNameLst>
                                          <p:attrName>style.visibility</p:attrName>
                                        </p:attrNameLst>
                                      </p:cBhvr>
                                      <p:to>
                                        <p:strVal val="visible"/>
                                      </p:to>
                                    </p:set>
                                    <p:animScale>
                                      <p:cBhvr>
                                        <p:cTn id="20" dur="1000" decel="50000" fill="hold">
                                          <p:stCondLst>
                                            <p:cond delay="0"/>
                                          </p:stCondLst>
                                        </p:cTn>
                                        <p:tgtEl>
                                          <p:spTgt spid="2099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09924"/>
                                        </p:tgtEl>
                                        <p:attrNameLst>
                                          <p:attrName>ppt_x</p:attrName>
                                          <p:attrName>ppt_y</p:attrName>
                                        </p:attrNameLst>
                                      </p:cBhvr>
                                    </p:animMotion>
                                    <p:animEffect transition="in" filter="fade">
                                      <p:cBhvr>
                                        <p:cTn id="22" dur="1000"/>
                                        <p:tgtEl>
                                          <p:spTgt spid="2099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209932"/>
                                        </p:tgtEl>
                                        <p:attrNameLst>
                                          <p:attrName>style.visibility</p:attrName>
                                        </p:attrNameLst>
                                      </p:cBhvr>
                                      <p:to>
                                        <p:strVal val="visible"/>
                                      </p:to>
                                    </p:set>
                                    <p:anim calcmode="lin" valueType="num">
                                      <p:cBhvr>
                                        <p:cTn id="27" dur="500" decel="50000" fill="hold">
                                          <p:stCondLst>
                                            <p:cond delay="0"/>
                                          </p:stCondLst>
                                        </p:cTn>
                                        <p:tgtEl>
                                          <p:spTgt spid="20993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993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9932"/>
                                        </p:tgtEl>
                                        <p:attrNameLst>
                                          <p:attrName>ppt_w</p:attrName>
                                        </p:attrNameLst>
                                      </p:cBhvr>
                                      <p:tavLst>
                                        <p:tav tm="0">
                                          <p:val>
                                            <p:strVal val="#ppt_w*.05"/>
                                          </p:val>
                                        </p:tav>
                                        <p:tav tm="100000">
                                          <p:val>
                                            <p:strVal val="#ppt_w"/>
                                          </p:val>
                                        </p:tav>
                                      </p:tavLst>
                                    </p:anim>
                                    <p:anim calcmode="lin" valueType="num">
                                      <p:cBhvr>
                                        <p:cTn id="30" dur="1000" fill="hold"/>
                                        <p:tgtEl>
                                          <p:spTgt spid="20993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993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993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993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993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209925"/>
                                        </p:tgtEl>
                                        <p:attrNameLst>
                                          <p:attrName>style.visibility</p:attrName>
                                        </p:attrNameLst>
                                      </p:cBhvr>
                                      <p:to>
                                        <p:strVal val="visible"/>
                                      </p:to>
                                    </p:set>
                                    <p:anim calcmode="lin" valueType="num">
                                      <p:cBhvr>
                                        <p:cTn id="39" dur="500" decel="50000" fill="hold">
                                          <p:stCondLst>
                                            <p:cond delay="0"/>
                                          </p:stCondLst>
                                        </p:cTn>
                                        <p:tgtEl>
                                          <p:spTgt spid="20992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0992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09925"/>
                                        </p:tgtEl>
                                        <p:attrNameLst>
                                          <p:attrName>ppt_w</p:attrName>
                                        </p:attrNameLst>
                                      </p:cBhvr>
                                      <p:tavLst>
                                        <p:tav tm="0">
                                          <p:val>
                                            <p:strVal val="#ppt_w*.05"/>
                                          </p:val>
                                        </p:tav>
                                        <p:tav tm="100000">
                                          <p:val>
                                            <p:strVal val="#ppt_w"/>
                                          </p:val>
                                        </p:tav>
                                      </p:tavLst>
                                    </p:anim>
                                    <p:anim calcmode="lin" valueType="num">
                                      <p:cBhvr>
                                        <p:cTn id="42" dur="1000" fill="hold"/>
                                        <p:tgtEl>
                                          <p:spTgt spid="20992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0992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0992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0992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0992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9928"/>
                                        </p:tgtEl>
                                        <p:attrNameLst>
                                          <p:attrName>style.visibility</p:attrName>
                                        </p:attrNameLst>
                                      </p:cBhvr>
                                      <p:to>
                                        <p:strVal val="visible"/>
                                      </p:to>
                                    </p:set>
                                    <p:anim calcmode="lin" valueType="num">
                                      <p:cBhvr additive="base">
                                        <p:cTn id="51" dur="500" fill="hold"/>
                                        <p:tgtEl>
                                          <p:spTgt spid="209928"/>
                                        </p:tgtEl>
                                        <p:attrNameLst>
                                          <p:attrName>ppt_x</p:attrName>
                                        </p:attrNameLst>
                                      </p:cBhvr>
                                      <p:tavLst>
                                        <p:tav tm="0">
                                          <p:val>
                                            <p:strVal val="#ppt_x"/>
                                          </p:val>
                                        </p:tav>
                                        <p:tav tm="100000">
                                          <p:val>
                                            <p:strVal val="#ppt_x"/>
                                          </p:val>
                                        </p:tav>
                                      </p:tavLst>
                                    </p:anim>
                                    <p:anim calcmode="lin" valueType="num">
                                      <p:cBhvr additive="base">
                                        <p:cTn id="52" dur="500" fill="hold"/>
                                        <p:tgtEl>
                                          <p:spTgt spid="209928"/>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09926"/>
                                        </p:tgtEl>
                                        <p:attrNameLst>
                                          <p:attrName>style.visibility</p:attrName>
                                        </p:attrNameLst>
                                      </p:cBhvr>
                                      <p:to>
                                        <p:strVal val="visible"/>
                                      </p:to>
                                    </p:set>
                                    <p:anim calcmode="lin" valueType="num">
                                      <p:cBhvr additive="base">
                                        <p:cTn id="57" dur="500" fill="hold"/>
                                        <p:tgtEl>
                                          <p:spTgt spid="209926"/>
                                        </p:tgtEl>
                                        <p:attrNameLst>
                                          <p:attrName>ppt_x</p:attrName>
                                        </p:attrNameLst>
                                      </p:cBhvr>
                                      <p:tavLst>
                                        <p:tav tm="0">
                                          <p:val>
                                            <p:strVal val="#ppt_x"/>
                                          </p:val>
                                        </p:tav>
                                        <p:tav tm="100000">
                                          <p:val>
                                            <p:strVal val="#ppt_x"/>
                                          </p:val>
                                        </p:tav>
                                      </p:tavLst>
                                    </p:anim>
                                    <p:anim calcmode="lin" valueType="num">
                                      <p:cBhvr additive="base">
                                        <p:cTn id="58" dur="500" fill="hold"/>
                                        <p:tgtEl>
                                          <p:spTgt spid="2099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9922" grpId="0"/>
      <p:bldP spid="209924" grpId="0"/>
      <p:bldP spid="209925" grpId="0"/>
      <p:bldP spid="209926" grpId="0"/>
      <p:bldP spid="209927" grpId="0" animBg="1"/>
      <p:bldP spid="209928" grpId="0" animBg="1"/>
      <p:bldP spid="2099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ésultats de recherche d'images pour « batterie qui se charge »"/>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rot="21086764">
            <a:off x="734288" y="3142245"/>
            <a:ext cx="4187717" cy="246865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2"/>
            </p:custDataLst>
          </p:nvPr>
        </p:nvSpPr>
        <p:spPr>
          <a:xfrm rot="21105139">
            <a:off x="605302" y="2455270"/>
            <a:ext cx="3816424" cy="424732"/>
          </a:xfrm>
          <a:prstGeom prst="rect">
            <a:avLst/>
          </a:prstGeom>
          <a:noFill/>
        </p:spPr>
        <p:txBody>
          <a:bodyPr wrap="square" rtlCol="0">
            <a:spAutoFit/>
          </a:bodyPr>
          <a:lstStyle/>
          <a:p>
            <a:pPr algn="ctr">
              <a:lnSpc>
                <a:spcPct val="90000"/>
              </a:lnSpc>
            </a:pPr>
            <a:r>
              <a:rPr lang="fr-CA" sz="2400" dirty="0" smtClean="0"/>
              <a:t>Chargeur de batteries</a:t>
            </a:r>
            <a:endParaRPr lang="fr-CA" sz="2400" dirty="0"/>
          </a:p>
        </p:txBody>
      </p:sp>
      <p:pic>
        <p:nvPicPr>
          <p:cNvPr id="6150" name="Picture 6" descr="Résultats de recherche d'images pour « calme »"/>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5734372" y="2289023"/>
            <a:ext cx="3096344"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custDataLst>
              <p:tags r:id="rId4"/>
            </p:custDataLst>
          </p:nvPr>
        </p:nvSpPr>
        <p:spPr>
          <a:xfrm>
            <a:off x="5506619" y="1628800"/>
            <a:ext cx="3816424" cy="424732"/>
          </a:xfrm>
          <a:prstGeom prst="rect">
            <a:avLst/>
          </a:prstGeom>
          <a:noFill/>
        </p:spPr>
        <p:txBody>
          <a:bodyPr wrap="square" rtlCol="0">
            <a:spAutoFit/>
          </a:bodyPr>
          <a:lstStyle/>
          <a:p>
            <a:pPr algn="ctr">
              <a:lnSpc>
                <a:spcPct val="90000"/>
              </a:lnSpc>
            </a:pPr>
            <a:r>
              <a:rPr lang="fr-CA" sz="2400" dirty="0" smtClean="0"/>
              <a:t>apaisement</a:t>
            </a:r>
            <a:endParaRPr lang="fr-CA" sz="2400" dirty="0"/>
          </a:p>
        </p:txBody>
      </p:sp>
      <p:pic>
        <p:nvPicPr>
          <p:cNvPr id="12290" name="Picture 2" descr="Résultats de recherche d'images pour « enfant blessé qui se fait soigner dessin »"/>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9334772" y="4376572"/>
            <a:ext cx="173355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6"/>
            </p:custDataLst>
          </p:nvPr>
        </p:nvSpPr>
        <p:spPr>
          <a:xfrm>
            <a:off x="8293335" y="3717032"/>
            <a:ext cx="3816424" cy="424732"/>
          </a:xfrm>
          <a:prstGeom prst="rect">
            <a:avLst/>
          </a:prstGeom>
          <a:noFill/>
        </p:spPr>
        <p:txBody>
          <a:bodyPr wrap="square" rtlCol="0">
            <a:spAutoFit/>
          </a:bodyPr>
          <a:lstStyle/>
          <a:p>
            <a:pPr algn="ctr">
              <a:lnSpc>
                <a:spcPct val="90000"/>
              </a:lnSpc>
            </a:pPr>
            <a:r>
              <a:rPr lang="fr-CA" sz="2400" dirty="0" smtClean="0"/>
              <a:t>Donneur de soin</a:t>
            </a:r>
            <a:endParaRPr lang="fr-CA" sz="2400" dirty="0"/>
          </a:p>
        </p:txBody>
      </p:sp>
      <p:sp>
        <p:nvSpPr>
          <p:cNvPr id="9" name="Title 12"/>
          <p:cNvSpPr txBox="1">
            <a:spLocks/>
          </p:cNvSpPr>
          <p:nvPr>
            <p:custDataLst>
              <p:tags r:id="rId7"/>
            </p:custDataLst>
          </p:nvPr>
        </p:nvSpPr>
        <p:spPr>
          <a:xfrm>
            <a:off x="-35933" y="255639"/>
            <a:ext cx="12117348" cy="1379487"/>
          </a:xfrm>
          <a:prstGeom prst="rect">
            <a:avLst/>
          </a:prstGeom>
        </p:spPr>
        <p:txBody>
          <a:bodyP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spcBef>
                <a:spcPts val="0"/>
              </a:spcBef>
            </a:pPr>
            <a:r>
              <a:rPr lang="fr-FR" dirty="0" smtClean="0">
                <a:solidFill>
                  <a:srgbClr val="164B4F"/>
                </a:solidFill>
                <a:latin typeface="Euphemia"/>
              </a:rPr>
              <a:t>La bienveillance fait de moi</a:t>
            </a:r>
            <a:br>
              <a:rPr lang="fr-FR" dirty="0" smtClean="0">
                <a:solidFill>
                  <a:srgbClr val="164B4F"/>
                </a:solidFill>
                <a:latin typeface="Euphemia"/>
              </a:rPr>
            </a:br>
            <a:endParaRPr lang="fr-FR" dirty="0">
              <a:solidFill>
                <a:srgbClr val="164B4F"/>
              </a:solidFill>
              <a:latin typeface="Euphemia"/>
            </a:endParaRPr>
          </a:p>
        </p:txBody>
      </p:sp>
      <p:sp>
        <p:nvSpPr>
          <p:cNvPr id="10" name="ZoneTexte 9"/>
          <p:cNvSpPr txBox="1"/>
          <p:nvPr>
            <p:custDataLst>
              <p:tags r:id="rId8"/>
            </p:custDataLst>
          </p:nvPr>
        </p:nvSpPr>
        <p:spPr>
          <a:xfrm rot="1138163">
            <a:off x="9058338" y="1252446"/>
            <a:ext cx="3187588" cy="424732"/>
          </a:xfrm>
          <a:prstGeom prst="rect">
            <a:avLst/>
          </a:prstGeom>
          <a:noFill/>
        </p:spPr>
        <p:txBody>
          <a:bodyPr wrap="square" rtlCol="0">
            <a:spAutoFit/>
          </a:bodyPr>
          <a:lstStyle/>
          <a:p>
            <a:pPr algn="ctr">
              <a:lnSpc>
                <a:spcPct val="90000"/>
              </a:lnSpc>
            </a:pPr>
            <a:r>
              <a:rPr lang="fr-CA" sz="2400" dirty="0" smtClean="0"/>
              <a:t>Donneur de sens</a:t>
            </a:r>
            <a:endParaRPr lang="fr-CA" sz="2400" dirty="0"/>
          </a:p>
        </p:txBody>
      </p:sp>
      <p:pic>
        <p:nvPicPr>
          <p:cNvPr id="4098" name="Picture 2" descr="Résultats de recherche d'images pour « bonhomme explication »"/>
          <p:cNvPicPr>
            <a:picLocks noChangeAspect="1" noChangeArrowheads="1"/>
          </p:cNvPicPr>
          <p:nvPr>
            <p:custDataLst>
              <p:tags r:id="rId9"/>
            </p:custDataLst>
          </p:nvPr>
        </p:nvPicPr>
        <p:blipFill>
          <a:blip r:embed="rId16">
            <a:extLst>
              <a:ext uri="{28A0092B-C50C-407E-A947-70E740481C1C}">
                <a14:useLocalDpi xmlns:a14="http://schemas.microsoft.com/office/drawing/2010/main" val="0"/>
              </a:ext>
            </a:extLst>
          </a:blip>
          <a:srcRect/>
          <a:stretch>
            <a:fillRect/>
          </a:stretch>
        </p:blipFill>
        <p:spPr bwMode="auto">
          <a:xfrm rot="1135091">
            <a:off x="10624579" y="2158067"/>
            <a:ext cx="1272449" cy="13494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sultats de recherche d'images pour « bonhomme explication »"/>
          <p:cNvPicPr>
            <a:picLocks noChangeAspect="1" noChangeArrowheads="1"/>
          </p:cNvPicPr>
          <p:nvPr>
            <p:custDataLst>
              <p:tags r:id="rId10"/>
            </p:custDataLst>
          </p:nvPr>
        </p:nvPicPr>
        <p:blipFill>
          <a:blip r:embed="rId17">
            <a:extLst>
              <a:ext uri="{28A0092B-C50C-407E-A947-70E740481C1C}">
                <a14:useLocalDpi xmlns:a14="http://schemas.microsoft.com/office/drawing/2010/main" val="0"/>
              </a:ext>
            </a:extLst>
          </a:blip>
          <a:srcRect/>
          <a:stretch>
            <a:fillRect/>
          </a:stretch>
        </p:blipFill>
        <p:spPr bwMode="auto">
          <a:xfrm rot="1194694">
            <a:off x="9137489" y="1691996"/>
            <a:ext cx="1599408" cy="134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4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37829" y="476672"/>
            <a:ext cx="7272807"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custDataLst>
              <p:tags r:id="rId2"/>
            </p:custDataLst>
          </p:nvPr>
        </p:nvSpPr>
        <p:spPr>
          <a:xfrm>
            <a:off x="8469987" y="3524698"/>
            <a:ext cx="3528392" cy="1920526"/>
          </a:xfrm>
          <a:prstGeom prst="rect">
            <a:avLst/>
          </a:prstGeom>
          <a:noFill/>
        </p:spPr>
        <p:txBody>
          <a:bodyPr wrap="square" rtlCol="0">
            <a:spAutoFit/>
          </a:bodyPr>
          <a:lstStyle/>
          <a:p>
            <a:pPr>
              <a:lnSpc>
                <a:spcPct val="90000"/>
              </a:lnSpc>
            </a:pPr>
            <a:r>
              <a:rPr lang="fr-CA" sz="4400" b="1" dirty="0" smtClean="0"/>
              <a:t>Merci de votre participation</a:t>
            </a:r>
            <a:endParaRPr lang="fr-CA" sz="4400" b="1" dirty="0"/>
          </a:p>
        </p:txBody>
      </p:sp>
      <p:sp>
        <p:nvSpPr>
          <p:cNvPr id="4" name="ZoneTexte 3"/>
          <p:cNvSpPr txBox="1"/>
          <p:nvPr>
            <p:custDataLst>
              <p:tags r:id="rId3"/>
            </p:custDataLst>
          </p:nvPr>
        </p:nvSpPr>
        <p:spPr>
          <a:xfrm>
            <a:off x="8469987" y="620688"/>
            <a:ext cx="3528392" cy="1754326"/>
          </a:xfrm>
          <a:prstGeom prst="rect">
            <a:avLst/>
          </a:prstGeom>
          <a:noFill/>
        </p:spPr>
        <p:txBody>
          <a:bodyPr wrap="square" rtlCol="0">
            <a:spAutoFit/>
          </a:bodyPr>
          <a:lstStyle/>
          <a:p>
            <a:pPr>
              <a:lnSpc>
                <a:spcPct val="90000"/>
              </a:lnSpc>
            </a:pPr>
            <a:r>
              <a:rPr lang="fr-CA" sz="4000" b="1" dirty="0" smtClean="0">
                <a:solidFill>
                  <a:srgbClr val="FF0000"/>
                </a:solidFill>
              </a:rPr>
              <a:t>Questions</a:t>
            </a:r>
          </a:p>
          <a:p>
            <a:pPr>
              <a:lnSpc>
                <a:spcPct val="90000"/>
              </a:lnSpc>
            </a:pPr>
            <a:r>
              <a:rPr lang="fr-CA" sz="4000" b="1" dirty="0">
                <a:solidFill>
                  <a:srgbClr val="FF0000"/>
                </a:solidFill>
              </a:rPr>
              <a:t>e</a:t>
            </a:r>
            <a:r>
              <a:rPr lang="fr-CA" sz="4000" b="1" dirty="0" smtClean="0">
                <a:solidFill>
                  <a:srgbClr val="FF0000"/>
                </a:solidFill>
              </a:rPr>
              <a:t>t</a:t>
            </a:r>
          </a:p>
          <a:p>
            <a:pPr>
              <a:lnSpc>
                <a:spcPct val="90000"/>
              </a:lnSpc>
            </a:pPr>
            <a:r>
              <a:rPr lang="fr-CA" sz="4000" b="1" dirty="0" smtClean="0">
                <a:solidFill>
                  <a:srgbClr val="FF0000"/>
                </a:solidFill>
              </a:rPr>
              <a:t>commentaires</a:t>
            </a:r>
            <a:endParaRPr lang="fr-CA" sz="4000" b="1" dirty="0">
              <a:solidFill>
                <a:srgbClr val="FF0000"/>
              </a:solidFill>
            </a:endParaRPr>
          </a:p>
        </p:txBody>
      </p:sp>
    </p:spTree>
    <p:extLst>
      <p:ext uri="{BB962C8B-B14F-4D97-AF65-F5344CB8AC3E}">
        <p14:creationId xmlns:p14="http://schemas.microsoft.com/office/powerpoint/2010/main" val="37726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latin typeface="Arial" panose="020B0604020202020204" pitchFamily="34" charset="0"/>
                <a:cs typeface="Arial" panose="020B0604020202020204" pitchFamily="34" charset="0"/>
              </a:rPr>
              <a:t>Convictions vs croyances</a:t>
            </a:r>
            <a:endParaRPr lang="fr-CA" dirty="0">
              <a:latin typeface="Arial" panose="020B0604020202020204" pitchFamily="34" charset="0"/>
              <a:cs typeface="Arial" panose="020B0604020202020204" pitchFamily="34" charset="0"/>
            </a:endParaRPr>
          </a:p>
        </p:txBody>
      </p:sp>
      <p:sp>
        <p:nvSpPr>
          <p:cNvPr id="4" name="Espace réservé du contenu 3"/>
          <p:cNvSpPr>
            <a:spLocks noGrp="1"/>
          </p:cNvSpPr>
          <p:nvPr>
            <p:ph idx="1"/>
            <p:custDataLst>
              <p:tags r:id="rId2"/>
            </p:custDataLst>
          </p:nvPr>
        </p:nvSpPr>
        <p:spPr>
          <a:xfrm>
            <a:off x="1413892" y="2348880"/>
            <a:ext cx="10032043" cy="3161891"/>
          </a:xfrm>
          <a:prstGeom prst="rect">
            <a:avLst/>
          </a:prstGeom>
        </p:spPr>
        <p:txBody>
          <a:bodyPr wrap="square">
            <a:spAutoFit/>
          </a:bodyPr>
          <a:lstStyle/>
          <a:p>
            <a:r>
              <a:rPr lang="fr-CA" sz="3200" dirty="0">
                <a:latin typeface="Arial" panose="020B0604020202020204" pitchFamily="34" charset="0"/>
                <a:cs typeface="Arial" panose="020B0604020202020204" pitchFamily="34" charset="0"/>
              </a:rPr>
              <a:t>La </a:t>
            </a:r>
            <a:r>
              <a:rPr lang="fr-CA" sz="3200" b="1" u="sng" dirty="0">
                <a:solidFill>
                  <a:srgbClr val="C00000"/>
                </a:solidFill>
                <a:latin typeface="Arial" panose="020B0604020202020204" pitchFamily="34" charset="0"/>
                <a:cs typeface="Arial" panose="020B0604020202020204" pitchFamily="34" charset="0"/>
              </a:rPr>
              <a:t>conviction</a:t>
            </a:r>
            <a:r>
              <a:rPr lang="fr-CA" sz="3200" dirty="0">
                <a:latin typeface="Arial" panose="020B0604020202020204" pitchFamily="34" charset="0"/>
                <a:cs typeface="Arial" panose="020B0604020202020204" pitchFamily="34" charset="0"/>
              </a:rPr>
              <a:t> C’est une certitude partagée par </a:t>
            </a:r>
            <a:r>
              <a:rPr lang="fr-CA" sz="3200" b="1" dirty="0">
                <a:latin typeface="Arial" panose="020B0604020202020204" pitchFamily="34" charset="0"/>
                <a:cs typeface="Arial" panose="020B0604020202020204" pitchFamily="34" charset="0"/>
              </a:rPr>
              <a:t>l’ensemble de la société </a:t>
            </a:r>
            <a:r>
              <a:rPr lang="fr-CA" sz="3200" b="1" dirty="0" smtClean="0">
                <a:latin typeface="Arial" panose="020B0604020202020204" pitchFamily="34" charset="0"/>
                <a:cs typeface="Arial" panose="020B0604020202020204" pitchFamily="34" charset="0"/>
              </a:rPr>
              <a:t> </a:t>
            </a:r>
            <a:r>
              <a:rPr lang="fr-CA" sz="3200" dirty="0" smtClean="0">
                <a:latin typeface="Arial" panose="020B0604020202020204" pitchFamily="34" charset="0"/>
                <a:cs typeface="Arial" panose="020B0604020202020204" pitchFamily="34" charset="0"/>
              </a:rPr>
              <a:t>elle</a:t>
            </a:r>
            <a:r>
              <a:rPr lang="fr-CA" sz="3200" b="1" dirty="0" smtClean="0">
                <a:latin typeface="Arial" panose="020B0604020202020204" pitchFamily="34" charset="0"/>
                <a:cs typeface="Arial" panose="020B0604020202020204" pitchFamily="34" charset="0"/>
              </a:rPr>
              <a:t> </a:t>
            </a:r>
            <a:r>
              <a:rPr lang="fr-CA" sz="3200" dirty="0" smtClean="0">
                <a:latin typeface="Arial" panose="020B0604020202020204" pitchFamily="34" charset="0"/>
                <a:cs typeface="Arial" panose="020B0604020202020204" pitchFamily="34" charset="0"/>
              </a:rPr>
              <a:t>se </a:t>
            </a:r>
            <a:r>
              <a:rPr lang="fr-CA" sz="3200" dirty="0">
                <a:latin typeface="Arial" panose="020B0604020202020204" pitchFamily="34" charset="0"/>
                <a:cs typeface="Arial" panose="020B0604020202020204" pitchFamily="34" charset="0"/>
              </a:rPr>
              <a:t>construit à travers les valeurs sociales</a:t>
            </a:r>
            <a:r>
              <a:rPr lang="fr-CA" sz="3200" dirty="0" smtClean="0">
                <a:latin typeface="Arial" panose="020B0604020202020204" pitchFamily="34" charset="0"/>
                <a:cs typeface="Arial" panose="020B0604020202020204" pitchFamily="34" charset="0"/>
              </a:rPr>
              <a:t>.</a:t>
            </a:r>
          </a:p>
          <a:p>
            <a:endParaRPr lang="fr-CA" sz="3200" dirty="0" smtClean="0">
              <a:latin typeface="Arial" panose="020B0604020202020204" pitchFamily="34" charset="0"/>
              <a:cs typeface="Arial" panose="020B0604020202020204" pitchFamily="34" charset="0"/>
            </a:endParaRPr>
          </a:p>
          <a:p>
            <a:r>
              <a:rPr lang="fr-CA" sz="3200" dirty="0">
                <a:latin typeface="Arial" panose="020B0604020202020204" pitchFamily="34" charset="0"/>
                <a:cs typeface="Arial" panose="020B0604020202020204" pitchFamily="34" charset="0"/>
              </a:rPr>
              <a:t>La </a:t>
            </a:r>
            <a:r>
              <a:rPr lang="fr-CA" sz="3200" b="1" dirty="0">
                <a:latin typeface="Arial" panose="020B0604020202020204" pitchFamily="34" charset="0"/>
                <a:cs typeface="Arial" panose="020B0604020202020204" pitchFamily="34" charset="0"/>
              </a:rPr>
              <a:t>conviction</a:t>
            </a:r>
            <a:r>
              <a:rPr lang="fr-CA" sz="3200" dirty="0">
                <a:latin typeface="Arial" panose="020B0604020202020204" pitchFamily="34" charset="0"/>
                <a:cs typeface="Arial" panose="020B0604020202020204" pitchFamily="34" charset="0"/>
              </a:rPr>
              <a:t> se distingue de la </a:t>
            </a:r>
            <a:r>
              <a:rPr lang="fr-CA" sz="3200" b="1" u="sng" dirty="0" smtClean="0">
                <a:solidFill>
                  <a:srgbClr val="C00000"/>
                </a:solidFill>
                <a:latin typeface="Arial" panose="020B0604020202020204" pitchFamily="34" charset="0"/>
                <a:cs typeface="Arial" panose="020B0604020202020204" pitchFamily="34" charset="0"/>
              </a:rPr>
              <a:t>croyance</a:t>
            </a:r>
            <a:r>
              <a:rPr lang="fr-CA" sz="3200" dirty="0" smtClean="0">
                <a:latin typeface="Arial" panose="020B0604020202020204" pitchFamily="34" charset="0"/>
                <a:cs typeface="Arial" panose="020B0604020202020204" pitchFamily="34" charset="0"/>
              </a:rPr>
              <a:t>, la croyance a une valeur individuelle ou minoritaire.</a:t>
            </a:r>
            <a:endParaRPr lang="fr-C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29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Résultats de recherche d'images pour « Annonce de cigarette antique »"/>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rot="1244072">
            <a:off x="9224706" y="406409"/>
            <a:ext cx="2463461" cy="34541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associée"/>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rot="541775">
            <a:off x="3419579" y="507568"/>
            <a:ext cx="2520280" cy="36892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ésultats de recherche d'images pour « Annonce de cigarette antique »"/>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5878387" y="169955"/>
            <a:ext cx="3340654" cy="351524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ésultats de recherche d'images pour « paquet de cigarette aujourd'hui »"/>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117748" y="4979442"/>
            <a:ext cx="6096000" cy="187855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ésultats de recherche d'images pour « paquet de cigarette aujourd'hui »"/>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6499654" y="4680963"/>
            <a:ext cx="54387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ésultats de recherche d'images pour « Annonce de cigarette antique »"/>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117748" y="188640"/>
            <a:ext cx="3528392"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98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custDataLst>
              <p:tags r:id="rId1"/>
            </p:custDataLst>
          </p:nvPr>
        </p:nvSpPr>
        <p:spPr>
          <a:xfrm>
            <a:off x="788809" y="188640"/>
            <a:ext cx="10969943" cy="1143000"/>
          </a:xfrm>
        </p:spPr>
        <p:txBody>
          <a:bodyPr/>
          <a:lstStyle/>
          <a:p>
            <a:pPr eaLnBrk="1" hangingPunct="1"/>
            <a:r>
              <a:rPr lang="fr-CA" sz="4000" b="1" dirty="0" smtClean="0">
                <a:latin typeface="Arial" panose="020B0604020202020204" pitchFamily="34" charset="0"/>
                <a:cs typeface="Arial" panose="020B0604020202020204" pitchFamily="34" charset="0"/>
              </a:rPr>
              <a:t> Les années ‘60 et ‘70:</a:t>
            </a:r>
            <a:r>
              <a:rPr lang="fr-CA" sz="4000" dirty="0">
                <a:latin typeface="Arial" panose="020B0604020202020204" pitchFamily="34" charset="0"/>
                <a:cs typeface="Arial" panose="020B0604020202020204" pitchFamily="34" charset="0"/>
              </a:rPr>
              <a:t> </a:t>
            </a:r>
            <a:endParaRPr lang="fr-CA" sz="3200" dirty="0" smtClean="0">
              <a:latin typeface="Arial" panose="020B0604020202020204" pitchFamily="34" charset="0"/>
              <a:cs typeface="Arial" panose="020B0604020202020204" pitchFamily="34" charset="0"/>
            </a:endParaRPr>
          </a:p>
        </p:txBody>
      </p:sp>
      <p:sp>
        <p:nvSpPr>
          <p:cNvPr id="2" name="Rectangle 1"/>
          <p:cNvSpPr/>
          <p:nvPr>
            <p:custDataLst>
              <p:tags r:id="rId2"/>
            </p:custDataLst>
          </p:nvPr>
        </p:nvSpPr>
        <p:spPr>
          <a:xfrm>
            <a:off x="981844" y="1484784"/>
            <a:ext cx="10561036" cy="4893647"/>
          </a:xfrm>
          <a:prstGeom prst="rect">
            <a:avLst/>
          </a:prstGeom>
        </p:spPr>
        <p:txBody>
          <a:bodyPr wrap="square">
            <a:spAutoFit/>
          </a:bodyPr>
          <a:lstStyle/>
          <a:p>
            <a:r>
              <a:rPr lang="fr-CA" sz="2400" dirty="0" smtClean="0">
                <a:latin typeface="Arial" panose="020B0604020202020204" pitchFamily="34" charset="0"/>
                <a:cs typeface="Arial" panose="020B0604020202020204" pitchFamily="34" charset="0"/>
              </a:rPr>
              <a:t>Beaucoup d’emprise de la religion sur nos façons de voir l’intervention auprès des élèves.</a:t>
            </a:r>
          </a:p>
          <a:p>
            <a:endParaRPr lang="fr-CA" sz="2400" dirty="0" smtClean="0">
              <a:latin typeface="Arial" panose="020B0604020202020204" pitchFamily="34" charset="0"/>
              <a:cs typeface="Arial" panose="020B0604020202020204" pitchFamily="34" charset="0"/>
            </a:endParaRPr>
          </a:p>
          <a:p>
            <a:r>
              <a:rPr lang="fr-CA" sz="2400" dirty="0" smtClean="0">
                <a:latin typeface="Arial" panose="020B0604020202020204" pitchFamily="34" charset="0"/>
                <a:cs typeface="Arial" panose="020B0604020202020204" pitchFamily="34" charset="0"/>
              </a:rPr>
              <a:t>L’intervention se résume à la discipline et l’obéissance.</a:t>
            </a:r>
          </a:p>
          <a:p>
            <a:endParaRPr lang="fr-CA"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fr-CA" sz="2400" dirty="0" smtClean="0">
                <a:latin typeface="Arial" panose="020B0604020202020204" pitchFamily="34" charset="0"/>
                <a:cs typeface="Arial" panose="020B0604020202020204" pitchFamily="34" charset="0"/>
              </a:rPr>
              <a:t>On doit </a:t>
            </a:r>
            <a:r>
              <a:rPr lang="fr-CA" sz="2400" b="1" i="1" u="sng" dirty="0" smtClean="0">
                <a:latin typeface="Arial" panose="020B0604020202020204" pitchFamily="34" charset="0"/>
                <a:cs typeface="Arial" panose="020B0604020202020204" pitchFamily="34" charset="0"/>
              </a:rPr>
              <a:t>corriger</a:t>
            </a:r>
            <a:r>
              <a:rPr lang="fr-CA" sz="2400" dirty="0" smtClean="0">
                <a:latin typeface="Arial" panose="020B0604020202020204" pitchFamily="34" charset="0"/>
                <a:cs typeface="Arial" panose="020B0604020202020204" pitchFamily="34" charset="0"/>
              </a:rPr>
              <a:t> les enfants pour que l’enfant ne fasse plus le comportement.</a:t>
            </a:r>
          </a:p>
          <a:p>
            <a:endParaRPr lang="fr-CA"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fr-CA" sz="2400" dirty="0" smtClean="0">
                <a:latin typeface="Arial" panose="020B0604020202020204" pitchFamily="34" charset="0"/>
                <a:cs typeface="Arial" panose="020B0604020202020204" pitchFamily="34" charset="0"/>
              </a:rPr>
              <a:t>La gestion des interactions et des comportements se faisait par la peur, la menace voir même le châtiment.</a:t>
            </a:r>
          </a:p>
          <a:p>
            <a:pPr marL="457200" indent="-457200">
              <a:buFont typeface="Arial" panose="020B0604020202020204" pitchFamily="34" charset="0"/>
              <a:buChar char="•"/>
            </a:pPr>
            <a:endParaRPr lang="fr-CA"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fr-CA" sz="2400" dirty="0" smtClean="0">
                <a:latin typeface="Arial" panose="020B0604020202020204" pitchFamily="34" charset="0"/>
                <a:cs typeface="Arial" panose="020B0604020202020204" pitchFamily="34" charset="0"/>
              </a:rPr>
              <a:t>On essaie pas de comprendre le besoin sous le comportement, mais plutôt le faire cesser</a:t>
            </a:r>
            <a:endParaRPr lang="fr-CA" sz="2400" dirty="0">
              <a:latin typeface="Arial" panose="020B0604020202020204" pitchFamily="34" charset="0"/>
              <a:cs typeface="Arial" panose="020B0604020202020204" pitchFamily="34" charset="0"/>
            </a:endParaRPr>
          </a:p>
        </p:txBody>
      </p:sp>
      <p:pic>
        <p:nvPicPr>
          <p:cNvPr id="10242" name="Picture 2" descr="Résultats de recherche d'images pour « Religieux »"/>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9406780" y="231943"/>
            <a:ext cx="1782315" cy="125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3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ésultats de recherche d'images pour « punition des élèves dans les année 60 »"/>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20748995">
            <a:off x="390469" y="316051"/>
            <a:ext cx="2016224" cy="24768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s de recherche d'images pour « punition des élèves dans les année 60 »"/>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14092" y="254637"/>
            <a:ext cx="3834216" cy="21625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ésultats de recherche d'images pour « punition des élèves dans les année 60 »"/>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rot="986241">
            <a:off x="8606296" y="822283"/>
            <a:ext cx="32956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dessin_doudou-1024x963"/>
          <p:cNvPicPr>
            <a:picLocks noChangeAspect="1" noChangeArrowheads="1"/>
          </p:cNvPicPr>
          <p:nvPr>
            <p:custDataLst>
              <p:tags r:id="rId4"/>
            </p:custDataLst>
          </p:nvPr>
        </p:nvPicPr>
        <p:blipFill>
          <a:blip r:embed="rId11"/>
          <a:srcRect/>
          <a:stretch>
            <a:fillRect/>
          </a:stretch>
        </p:blipFill>
        <p:spPr bwMode="auto">
          <a:xfrm>
            <a:off x="7048308" y="3501008"/>
            <a:ext cx="4014655" cy="2957339"/>
          </a:xfrm>
          <a:prstGeom prst="rect">
            <a:avLst/>
          </a:prstGeom>
          <a:noFill/>
          <a:ln w="9525">
            <a:noFill/>
            <a:miter lim="800000"/>
            <a:headEnd/>
            <a:tailEnd/>
          </a:ln>
        </p:spPr>
      </p:pic>
      <p:pic>
        <p:nvPicPr>
          <p:cNvPr id="4098" name="Picture 2" descr="Image associée"/>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1701924" y="3140968"/>
            <a:ext cx="4680520" cy="312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71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custDataLst>
              <p:tags r:id="rId1"/>
            </p:custDataLst>
          </p:nvPr>
        </p:nvSpPr>
        <p:spPr>
          <a:xfrm>
            <a:off x="812588" y="764704"/>
            <a:ext cx="10969943" cy="1143000"/>
          </a:xfrm>
        </p:spPr>
        <p:txBody>
          <a:bodyPr/>
          <a:lstStyle/>
          <a:p>
            <a:pPr eaLnBrk="1" hangingPunct="1"/>
            <a:r>
              <a:rPr lang="fr-CA" sz="4000" b="1" dirty="0" smtClean="0">
                <a:latin typeface="Arial" panose="020B0604020202020204" pitchFamily="34" charset="0"/>
                <a:cs typeface="Arial" panose="020B0604020202020204" pitchFamily="34" charset="0"/>
              </a:rPr>
              <a:t> Les années ‘80 et ‘90:</a:t>
            </a:r>
            <a:r>
              <a:rPr lang="fr-CA" sz="4000" dirty="0"/>
              <a:t> </a:t>
            </a:r>
            <a:endParaRPr lang="fr-CA" sz="3200" dirty="0" smtClean="0"/>
          </a:p>
        </p:txBody>
      </p:sp>
      <p:sp>
        <p:nvSpPr>
          <p:cNvPr id="2" name="Rectangle 1"/>
          <p:cNvSpPr/>
          <p:nvPr>
            <p:custDataLst>
              <p:tags r:id="rId2"/>
            </p:custDataLst>
          </p:nvPr>
        </p:nvSpPr>
        <p:spPr>
          <a:xfrm>
            <a:off x="812588" y="2134619"/>
            <a:ext cx="11040964" cy="4524315"/>
          </a:xfrm>
          <a:prstGeom prst="rect">
            <a:avLst/>
          </a:prstGeom>
        </p:spPr>
        <p:txBody>
          <a:bodyPr wrap="square">
            <a:spAutoFit/>
          </a:bodyPr>
          <a:lstStyle/>
          <a:p>
            <a:r>
              <a:rPr lang="fr-CA" sz="2400" dirty="0" smtClean="0">
                <a:latin typeface="Arial" panose="020B0604020202020204" pitchFamily="34" charset="0"/>
                <a:cs typeface="Arial" panose="020B0604020202020204" pitchFamily="34" charset="0"/>
              </a:rPr>
              <a:t>Les travaux de Skinner influence beaucoup le milieu de l’éducation en matière de gestion des indisciplines et l’encadrement des élèves.</a:t>
            </a:r>
          </a:p>
          <a:p>
            <a:endParaRPr lang="fr-CA" sz="2400" dirty="0" smtClean="0">
              <a:latin typeface="Arial" panose="020B0604020202020204" pitchFamily="34" charset="0"/>
              <a:cs typeface="Arial" panose="020B0604020202020204" pitchFamily="34" charset="0"/>
            </a:endParaRPr>
          </a:p>
          <a:p>
            <a:r>
              <a:rPr lang="fr-CA" sz="2400" dirty="0" smtClean="0">
                <a:latin typeface="Arial" panose="020B0604020202020204" pitchFamily="34" charset="0"/>
                <a:cs typeface="Arial" panose="020B0604020202020204" pitchFamily="34" charset="0"/>
              </a:rPr>
              <a:t>Si les élèves font des mauvais choix, l’expérience doit être désagréable pour que l’élève fasse d’autres choix.</a:t>
            </a:r>
          </a:p>
          <a:p>
            <a:endParaRPr lang="fr-CA" sz="2400" dirty="0">
              <a:latin typeface="Arial" panose="020B0604020202020204" pitchFamily="34" charset="0"/>
              <a:cs typeface="Arial" panose="020B0604020202020204" pitchFamily="34" charset="0"/>
            </a:endParaRPr>
          </a:p>
          <a:p>
            <a:r>
              <a:rPr lang="fr-CA" sz="2400" dirty="0">
                <a:latin typeface="Arial" panose="020B0604020202020204" pitchFamily="34" charset="0"/>
                <a:cs typeface="Arial" panose="020B0604020202020204" pitchFamily="34" charset="0"/>
              </a:rPr>
              <a:t>Le respect des élèves est vue par l’obéissance face aux règles de conduite</a:t>
            </a:r>
          </a:p>
          <a:p>
            <a:endParaRPr lang="fr-CA"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sz="2400" dirty="0" smtClean="0">
                <a:latin typeface="Arial" panose="020B0604020202020204" pitchFamily="34" charset="0"/>
                <a:cs typeface="Arial" panose="020B0604020202020204" pitchFamily="34" charset="0"/>
              </a:rPr>
              <a:t>La fin justifie les moyens</a:t>
            </a:r>
          </a:p>
          <a:p>
            <a:pPr marL="342900" indent="-342900">
              <a:buFont typeface="Arial" panose="020B0604020202020204" pitchFamily="34" charset="0"/>
              <a:buChar char="•"/>
            </a:pPr>
            <a:r>
              <a:rPr lang="fr-CA" sz="2400" dirty="0" smtClean="0">
                <a:latin typeface="Arial" panose="020B0604020202020204" pitchFamily="34" charset="0"/>
                <a:cs typeface="Arial" panose="020B0604020202020204" pitchFamily="34" charset="0"/>
              </a:rPr>
              <a:t>Il faut </a:t>
            </a:r>
            <a:r>
              <a:rPr lang="fr-CA" sz="2400" b="1" dirty="0" smtClean="0">
                <a:latin typeface="Arial" panose="020B0604020202020204" pitchFamily="34" charset="0"/>
                <a:cs typeface="Arial" panose="020B0604020202020204" pitchFamily="34" charset="0"/>
              </a:rPr>
              <a:t>casser</a:t>
            </a:r>
            <a:r>
              <a:rPr lang="fr-CA" sz="2400" dirty="0" smtClean="0">
                <a:latin typeface="Arial" panose="020B0604020202020204" pitchFamily="34" charset="0"/>
                <a:cs typeface="Arial" panose="020B0604020202020204" pitchFamily="34" charset="0"/>
              </a:rPr>
              <a:t> ce pattern, l’élève ou ce comportement</a:t>
            </a:r>
          </a:p>
          <a:p>
            <a:pPr marL="342900" indent="-342900">
              <a:buFont typeface="Arial" panose="020B0604020202020204" pitchFamily="34" charset="0"/>
              <a:buChar char="•"/>
            </a:pPr>
            <a:r>
              <a:rPr lang="fr-CA" sz="2400" dirty="0" smtClean="0">
                <a:latin typeface="Arial" panose="020B0604020202020204" pitchFamily="34" charset="0"/>
                <a:cs typeface="Arial" panose="020B0604020202020204" pitchFamily="34" charset="0"/>
              </a:rPr>
              <a:t>La discipline passe par une escalade de conséquences de plus en plus désagréable</a:t>
            </a:r>
            <a:endParaRPr lang="fr-CA" sz="2400" dirty="0">
              <a:latin typeface="Arial" panose="020B0604020202020204" pitchFamily="34" charset="0"/>
              <a:cs typeface="Arial" panose="020B0604020202020204" pitchFamily="34" charset="0"/>
            </a:endParaRPr>
          </a:p>
        </p:txBody>
      </p:sp>
      <p:pic>
        <p:nvPicPr>
          <p:cNvPr id="9218" name="Picture 2" descr="Résultats de recherche d'images pour « Skinner souris »"/>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8470676" y="229619"/>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ésultats de recherche d'images pour « Skinner »"/>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rot="20499774">
            <a:off x="417615" y="345552"/>
            <a:ext cx="2695434" cy="30898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ésultats de recherche d'images pour « punition scolaire »"/>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150196" y="188639"/>
            <a:ext cx="476250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ésultats de recherche d'images pour « punition scolaire copier des lignes »"/>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9118748" y="332656"/>
            <a:ext cx="28575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ésultats de recherche d'images pour « élève dans un local de retrait »"/>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rot="21154355">
            <a:off x="3104404" y="3525218"/>
            <a:ext cx="4449366" cy="283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2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custDataLst>
              <p:tags r:id="rId1"/>
            </p:custDataLst>
          </p:nvPr>
        </p:nvSpPr>
        <p:spPr>
          <a:xfrm>
            <a:off x="788120" y="764704"/>
            <a:ext cx="10969943" cy="1143000"/>
          </a:xfrm>
        </p:spPr>
        <p:txBody>
          <a:bodyPr/>
          <a:lstStyle/>
          <a:p>
            <a:pPr eaLnBrk="1" hangingPunct="1"/>
            <a:r>
              <a:rPr lang="fr-CA" sz="4000" b="1" dirty="0" smtClean="0">
                <a:latin typeface="Arial" panose="020B0604020202020204" pitchFamily="34" charset="0"/>
                <a:cs typeface="Arial" panose="020B0604020202020204" pitchFamily="34" charset="0"/>
              </a:rPr>
              <a:t> Les années ‘90 et ‘2000:</a:t>
            </a:r>
            <a:r>
              <a:rPr lang="fr-CA" sz="4000" dirty="0"/>
              <a:t> </a:t>
            </a:r>
            <a:endParaRPr lang="fr-CA" sz="3200" dirty="0" smtClean="0"/>
          </a:p>
        </p:txBody>
      </p:sp>
      <p:sp>
        <p:nvSpPr>
          <p:cNvPr id="2" name="Rectangle 1"/>
          <p:cNvSpPr/>
          <p:nvPr>
            <p:custDataLst>
              <p:tags r:id="rId2"/>
            </p:custDataLst>
          </p:nvPr>
        </p:nvSpPr>
        <p:spPr>
          <a:xfrm>
            <a:off x="719215" y="2276873"/>
            <a:ext cx="10942366" cy="4154984"/>
          </a:xfrm>
          <a:prstGeom prst="rect">
            <a:avLst/>
          </a:prstGeom>
        </p:spPr>
        <p:txBody>
          <a:bodyPr wrap="square">
            <a:spAutoFit/>
          </a:bodyPr>
          <a:lstStyle/>
          <a:p>
            <a:r>
              <a:rPr lang="fr-CA" sz="2400" dirty="0" smtClean="0">
                <a:latin typeface="Arial" panose="020B0604020202020204" pitchFamily="34" charset="0"/>
                <a:cs typeface="Arial" panose="020B0604020202020204" pitchFamily="34" charset="0"/>
              </a:rPr>
              <a:t>La vague des approches cognitives montent en popularité. </a:t>
            </a:r>
          </a:p>
          <a:p>
            <a:endParaRPr lang="fr-CA" sz="2400" dirty="0">
              <a:latin typeface="Arial" panose="020B0604020202020204" pitchFamily="34" charset="0"/>
              <a:cs typeface="Arial" panose="020B0604020202020204" pitchFamily="34" charset="0"/>
            </a:endParaRPr>
          </a:p>
          <a:p>
            <a:r>
              <a:rPr lang="fr-CA" sz="2400" dirty="0" smtClean="0">
                <a:latin typeface="Arial" panose="020B0604020202020204" pitchFamily="34" charset="0"/>
                <a:cs typeface="Arial" panose="020B0604020202020204" pitchFamily="34" charset="0"/>
              </a:rPr>
              <a:t>« Le comportement n’appartient pas seulement à l’élève, mais est la résultante de son interaction avec le milieu. » (Breton, 2017)</a:t>
            </a:r>
          </a:p>
          <a:p>
            <a:endParaRPr lang="fr-CA" sz="2400" dirty="0" smtClean="0">
              <a:latin typeface="Arial" panose="020B0604020202020204" pitchFamily="34" charset="0"/>
              <a:cs typeface="Arial" panose="020B0604020202020204" pitchFamily="34" charset="0"/>
            </a:endParaRPr>
          </a:p>
          <a:p>
            <a:r>
              <a:rPr lang="fr-CA" sz="2400" dirty="0" smtClean="0">
                <a:latin typeface="Arial" panose="020B0604020202020204" pitchFamily="34" charset="0"/>
                <a:cs typeface="Arial" panose="020B0604020202020204" pitchFamily="34" charset="0"/>
              </a:rPr>
              <a:t>L’apprentissage comportemental fait ses débuts par le biais d’activités d’habiletés sociales, gestion émotive, etc.</a:t>
            </a:r>
          </a:p>
          <a:p>
            <a:endParaRPr lang="fr-CA" sz="2400" dirty="0">
              <a:latin typeface="Arial" panose="020B0604020202020204" pitchFamily="34" charset="0"/>
              <a:cs typeface="Arial" panose="020B0604020202020204" pitchFamily="34" charset="0"/>
            </a:endParaRPr>
          </a:p>
          <a:p>
            <a:r>
              <a:rPr lang="fr-CA" sz="2400" dirty="0" smtClean="0">
                <a:latin typeface="Arial" panose="020B0604020202020204" pitchFamily="34" charset="0"/>
                <a:cs typeface="Arial" panose="020B0604020202020204" pitchFamily="34" charset="0"/>
              </a:rPr>
              <a:t>On conçoit que de nouveaux comportements peuvent s’apprendre</a:t>
            </a:r>
          </a:p>
          <a:p>
            <a:endParaRPr lang="fr-CA" sz="2400" dirty="0">
              <a:latin typeface="Arial" panose="020B0604020202020204" pitchFamily="34" charset="0"/>
              <a:cs typeface="Arial" panose="020B0604020202020204" pitchFamily="34" charset="0"/>
            </a:endParaRPr>
          </a:p>
          <a:p>
            <a:endParaRPr lang="fr-CA" sz="2400" dirty="0">
              <a:latin typeface="Arial" panose="020B0604020202020204" pitchFamily="34" charset="0"/>
              <a:cs typeface="Arial" panose="020B0604020202020204" pitchFamily="34" charset="0"/>
            </a:endParaRPr>
          </a:p>
        </p:txBody>
      </p:sp>
      <p:pic>
        <p:nvPicPr>
          <p:cNvPr id="4" name="Picture 2" descr="Résultats de recherche d'images pour « Cerveau »"/>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9478788" y="332657"/>
            <a:ext cx="218279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0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7"/>
</p:tagLst>
</file>

<file path=ppt/tags/tag101.xml><?xml version="1.0" encoding="utf-8"?>
<p:tagLst xmlns:a="http://schemas.openxmlformats.org/drawingml/2006/main" xmlns:r="http://schemas.openxmlformats.org/officeDocument/2006/relationships" xmlns:p="http://schemas.openxmlformats.org/presentationml/2006/main">
  <p:tag name="NUM" val="18"/>
</p:tagLst>
</file>

<file path=ppt/tags/tag102.xml><?xml version="1.0" encoding="utf-8"?>
<p:tagLst xmlns:a="http://schemas.openxmlformats.org/drawingml/2006/main" xmlns:r="http://schemas.openxmlformats.org/officeDocument/2006/relationships" xmlns:p="http://schemas.openxmlformats.org/presentationml/2006/main">
  <p:tag name="NUM" val="19"/>
</p:tagLst>
</file>

<file path=ppt/tags/tag103.xml><?xml version="1.0" encoding="utf-8"?>
<p:tagLst xmlns:a="http://schemas.openxmlformats.org/drawingml/2006/main" xmlns:r="http://schemas.openxmlformats.org/officeDocument/2006/relationships" xmlns:p="http://schemas.openxmlformats.org/presentationml/2006/main">
  <p:tag name="NUM" val="20"/>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9"/>
</p:tagLst>
</file>

<file path=ppt/tags/tag113.xml><?xml version="1.0" encoding="utf-8"?>
<p:tagLst xmlns:a="http://schemas.openxmlformats.org/drawingml/2006/main" xmlns:r="http://schemas.openxmlformats.org/officeDocument/2006/relationships" xmlns:p="http://schemas.openxmlformats.org/presentationml/2006/main">
  <p:tag name="NUM" val="10"/>
</p:tagLst>
</file>

<file path=ppt/tags/tag114.xml><?xml version="1.0" encoding="utf-8"?>
<p:tagLst xmlns:a="http://schemas.openxmlformats.org/drawingml/2006/main" xmlns:r="http://schemas.openxmlformats.org/officeDocument/2006/relationships" xmlns:p="http://schemas.openxmlformats.org/presentationml/2006/main">
  <p:tag name="NUM" val="11"/>
</p:tagLst>
</file>

<file path=ppt/tags/tag115.xml><?xml version="1.0" encoding="utf-8"?>
<p:tagLst xmlns:a="http://schemas.openxmlformats.org/drawingml/2006/main" xmlns:r="http://schemas.openxmlformats.org/officeDocument/2006/relationships" xmlns:p="http://schemas.openxmlformats.org/presentationml/2006/main">
  <p:tag name="NUM" val="12"/>
</p:tagLst>
</file>

<file path=ppt/tags/tag116.xml><?xml version="1.0" encoding="utf-8"?>
<p:tagLst xmlns:a="http://schemas.openxmlformats.org/drawingml/2006/main" xmlns:r="http://schemas.openxmlformats.org/officeDocument/2006/relationships" xmlns:p="http://schemas.openxmlformats.org/presentationml/2006/main">
  <p:tag name="NUM" val="13"/>
</p:tagLst>
</file>

<file path=ppt/tags/tag117.xml><?xml version="1.0" encoding="utf-8"?>
<p:tagLst xmlns:a="http://schemas.openxmlformats.org/drawingml/2006/main" xmlns:r="http://schemas.openxmlformats.org/officeDocument/2006/relationships" xmlns:p="http://schemas.openxmlformats.org/presentationml/2006/main">
  <p:tag name="NUM" val="14"/>
</p:tagLst>
</file>

<file path=ppt/tags/tag118.xml><?xml version="1.0" encoding="utf-8"?>
<p:tagLst xmlns:a="http://schemas.openxmlformats.org/drawingml/2006/main" xmlns:r="http://schemas.openxmlformats.org/officeDocument/2006/relationships" xmlns:p="http://schemas.openxmlformats.org/presentationml/2006/main">
  <p:tag name="NUM" val="15"/>
</p:tagLst>
</file>

<file path=ppt/tags/tag119.xml><?xml version="1.0" encoding="utf-8"?>
<p:tagLst xmlns:a="http://schemas.openxmlformats.org/drawingml/2006/main" xmlns:r="http://schemas.openxmlformats.org/officeDocument/2006/relationships" xmlns:p="http://schemas.openxmlformats.org/presentationml/2006/main">
  <p:tag name="NUM" val="1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7"/>
</p:tagLst>
</file>

<file path=ppt/tags/tag121.xml><?xml version="1.0" encoding="utf-8"?>
<p:tagLst xmlns:a="http://schemas.openxmlformats.org/drawingml/2006/main" xmlns:r="http://schemas.openxmlformats.org/officeDocument/2006/relationships" xmlns:p="http://schemas.openxmlformats.org/presentationml/2006/main">
  <p:tag name="NUM" val="18"/>
</p:tagLst>
</file>

<file path=ppt/tags/tag122.xml><?xml version="1.0" encoding="utf-8"?>
<p:tagLst xmlns:a="http://schemas.openxmlformats.org/drawingml/2006/main" xmlns:r="http://schemas.openxmlformats.org/officeDocument/2006/relationships" xmlns:p="http://schemas.openxmlformats.org/presentationml/2006/main">
  <p:tag name="NUM" val="19"/>
</p:tagLst>
</file>

<file path=ppt/tags/tag123.xml><?xml version="1.0" encoding="utf-8"?>
<p:tagLst xmlns:a="http://schemas.openxmlformats.org/drawingml/2006/main" xmlns:r="http://schemas.openxmlformats.org/officeDocument/2006/relationships" xmlns:p="http://schemas.openxmlformats.org/presentationml/2006/main">
  <p:tag name="NUM" val="20"/>
</p:tagLst>
</file>

<file path=ppt/tags/tag124.xml><?xml version="1.0" encoding="utf-8"?>
<p:tagLst xmlns:a="http://schemas.openxmlformats.org/drawingml/2006/main" xmlns:r="http://schemas.openxmlformats.org/officeDocument/2006/relationships" xmlns:p="http://schemas.openxmlformats.org/presentationml/2006/main">
  <p:tag name="NUM" val="21"/>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8"/>
</p:tagLst>
</file>

<file path=ppt/tags/tag133.xml><?xml version="1.0" encoding="utf-8"?>
<p:tagLst xmlns:a="http://schemas.openxmlformats.org/drawingml/2006/main" xmlns:r="http://schemas.openxmlformats.org/officeDocument/2006/relationships" xmlns:p="http://schemas.openxmlformats.org/presentationml/2006/main">
  <p:tag name="NUM" val="9"/>
</p:tagLst>
</file>

<file path=ppt/tags/tag134.xml><?xml version="1.0" encoding="utf-8"?>
<p:tagLst xmlns:a="http://schemas.openxmlformats.org/drawingml/2006/main" xmlns:r="http://schemas.openxmlformats.org/officeDocument/2006/relationships" xmlns:p="http://schemas.openxmlformats.org/presentationml/2006/main">
  <p:tag name="NUM" val="10"/>
</p:tagLst>
</file>

<file path=ppt/tags/tag135.xml><?xml version="1.0" encoding="utf-8"?>
<p:tagLst xmlns:a="http://schemas.openxmlformats.org/drawingml/2006/main" xmlns:r="http://schemas.openxmlformats.org/officeDocument/2006/relationships" xmlns:p="http://schemas.openxmlformats.org/presentationml/2006/main">
  <p:tag name="NUM" val="11"/>
</p:tagLst>
</file>

<file path=ppt/tags/tag136.xml><?xml version="1.0" encoding="utf-8"?>
<p:tagLst xmlns:a="http://schemas.openxmlformats.org/drawingml/2006/main" xmlns:r="http://schemas.openxmlformats.org/officeDocument/2006/relationships" xmlns:p="http://schemas.openxmlformats.org/presentationml/2006/main">
  <p:tag name="NUM" val="12"/>
</p:tagLst>
</file>

<file path=ppt/tags/tag137.xml><?xml version="1.0" encoding="utf-8"?>
<p:tagLst xmlns:a="http://schemas.openxmlformats.org/drawingml/2006/main" xmlns:r="http://schemas.openxmlformats.org/officeDocument/2006/relationships" xmlns:p="http://schemas.openxmlformats.org/presentationml/2006/main">
  <p:tag name="NUM" val="13"/>
</p:tagLst>
</file>

<file path=ppt/tags/tag138.xml><?xml version="1.0" encoding="utf-8"?>
<p:tagLst xmlns:a="http://schemas.openxmlformats.org/drawingml/2006/main" xmlns:r="http://schemas.openxmlformats.org/officeDocument/2006/relationships" xmlns:p="http://schemas.openxmlformats.org/presentationml/2006/main">
  <p:tag name="NUM" val="1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45.xml><?xml version="1.0" encoding="utf-8"?>
<p:tagLst xmlns:a="http://schemas.openxmlformats.org/drawingml/2006/main" xmlns:r="http://schemas.openxmlformats.org/officeDocument/2006/relationships" xmlns:p="http://schemas.openxmlformats.org/presentationml/2006/main">
  <p:tag name="NUM" val="7"/>
</p:tagLst>
</file>

<file path=ppt/tags/tag146.xml><?xml version="1.0" encoding="utf-8"?>
<p:tagLst xmlns:a="http://schemas.openxmlformats.org/drawingml/2006/main" xmlns:r="http://schemas.openxmlformats.org/officeDocument/2006/relationships" xmlns:p="http://schemas.openxmlformats.org/presentationml/2006/main">
  <p:tag name="NUM" val="8"/>
</p:tagLst>
</file>

<file path=ppt/tags/tag147.xml><?xml version="1.0" encoding="utf-8"?>
<p:tagLst xmlns:a="http://schemas.openxmlformats.org/drawingml/2006/main" xmlns:r="http://schemas.openxmlformats.org/officeDocument/2006/relationships" xmlns:p="http://schemas.openxmlformats.org/presentationml/2006/main">
  <p:tag name="NUM" val="9"/>
</p:tagLst>
</file>

<file path=ppt/tags/tag148.xml><?xml version="1.0" encoding="utf-8"?>
<p:tagLst xmlns:a="http://schemas.openxmlformats.org/drawingml/2006/main" xmlns:r="http://schemas.openxmlformats.org/officeDocument/2006/relationships" xmlns:p="http://schemas.openxmlformats.org/presentationml/2006/main">
  <p:tag name="NUM" val="10"/>
</p:tagLst>
</file>

<file path=ppt/tags/tag149.xml><?xml version="1.0" encoding="utf-8"?>
<p:tagLst xmlns:a="http://schemas.openxmlformats.org/drawingml/2006/main" xmlns:r="http://schemas.openxmlformats.org/officeDocument/2006/relationships" xmlns:p="http://schemas.openxmlformats.org/presentationml/2006/main">
  <p:tag name="NUM" val="11"/>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12"/>
</p:tagLst>
</file>

<file path=ppt/tags/tag151.xml><?xml version="1.0" encoding="utf-8"?>
<p:tagLst xmlns:a="http://schemas.openxmlformats.org/drawingml/2006/main" xmlns:r="http://schemas.openxmlformats.org/officeDocument/2006/relationships" xmlns:p="http://schemas.openxmlformats.org/presentationml/2006/main">
  <p:tag name="NUM" val="13"/>
</p:tagLst>
</file>

<file path=ppt/tags/tag152.xml><?xml version="1.0" encoding="utf-8"?>
<p:tagLst xmlns:a="http://schemas.openxmlformats.org/drawingml/2006/main" xmlns:r="http://schemas.openxmlformats.org/officeDocument/2006/relationships" xmlns:p="http://schemas.openxmlformats.org/presentationml/2006/main">
  <p:tag name="NUM" val="14"/>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8"/>
</p:tagLst>
</file>

<file path=ppt/tags/tag161.xml><?xml version="1.0" encoding="utf-8"?>
<p:tagLst xmlns:a="http://schemas.openxmlformats.org/drawingml/2006/main" xmlns:r="http://schemas.openxmlformats.org/officeDocument/2006/relationships" xmlns:p="http://schemas.openxmlformats.org/presentationml/2006/main">
  <p:tag name="NUM" val="9"/>
</p:tagLst>
</file>

<file path=ppt/tags/tag162.xml><?xml version="1.0" encoding="utf-8"?>
<p:tagLst xmlns:a="http://schemas.openxmlformats.org/drawingml/2006/main" xmlns:r="http://schemas.openxmlformats.org/officeDocument/2006/relationships" xmlns:p="http://schemas.openxmlformats.org/presentationml/2006/main">
  <p:tag name="NUM" val="10"/>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1"/>
</p:tagLst>
</file>

<file path=ppt/tags/tag54.xml><?xml version="1.0" encoding="utf-8"?>
<p:tagLst xmlns:a="http://schemas.openxmlformats.org/drawingml/2006/main" xmlns:r="http://schemas.openxmlformats.org/officeDocument/2006/relationships" xmlns:p="http://schemas.openxmlformats.org/presentationml/2006/main">
  <p:tag name="NUM" val="12"/>
</p:tagLst>
</file>

<file path=ppt/tags/tag55.xml><?xml version="1.0" encoding="utf-8"?>
<p:tagLst xmlns:a="http://schemas.openxmlformats.org/drawingml/2006/main" xmlns:r="http://schemas.openxmlformats.org/officeDocument/2006/relationships" xmlns:p="http://schemas.openxmlformats.org/presentationml/2006/main">
  <p:tag name="NUM" val="13"/>
</p:tagLst>
</file>

<file path=ppt/tags/tag56.xml><?xml version="1.0" encoding="utf-8"?>
<p:tagLst xmlns:a="http://schemas.openxmlformats.org/drawingml/2006/main" xmlns:r="http://schemas.openxmlformats.org/officeDocument/2006/relationships" xmlns:p="http://schemas.openxmlformats.org/presentationml/2006/main">
  <p:tag name="NUM" val="14"/>
</p:tagLst>
</file>

<file path=ppt/tags/tag57.xml><?xml version="1.0" encoding="utf-8"?>
<p:tagLst xmlns:a="http://schemas.openxmlformats.org/drawingml/2006/main" xmlns:r="http://schemas.openxmlformats.org/officeDocument/2006/relationships" xmlns:p="http://schemas.openxmlformats.org/presentationml/2006/main">
  <p:tag name="NUM" val="15"/>
</p:tagLst>
</file>

<file path=ppt/tags/tag58.xml><?xml version="1.0" encoding="utf-8"?>
<p:tagLst xmlns:a="http://schemas.openxmlformats.org/drawingml/2006/main" xmlns:r="http://schemas.openxmlformats.org/officeDocument/2006/relationships" xmlns:p="http://schemas.openxmlformats.org/presentationml/2006/main">
  <p:tag name="NUM" val="16"/>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8"/>
</p:tagLst>
</file>

<file path=ppt/tags/tag61.xml><?xml version="1.0" encoding="utf-8"?>
<p:tagLst xmlns:a="http://schemas.openxmlformats.org/drawingml/2006/main" xmlns:r="http://schemas.openxmlformats.org/officeDocument/2006/relationships" xmlns:p="http://schemas.openxmlformats.org/presentationml/2006/main">
  <p:tag name="NUM" val="19"/>
</p:tagLst>
</file>

<file path=ppt/tags/tag62.xml><?xml version="1.0" encoding="utf-8"?>
<p:tagLst xmlns:a="http://schemas.openxmlformats.org/drawingml/2006/main" xmlns:r="http://schemas.openxmlformats.org/officeDocument/2006/relationships" xmlns:p="http://schemas.openxmlformats.org/presentationml/2006/main">
  <p:tag name="NUM" val="20"/>
</p:tagLst>
</file>

<file path=ppt/tags/tag63.xml><?xml version="1.0" encoding="utf-8"?>
<p:tagLst xmlns:a="http://schemas.openxmlformats.org/drawingml/2006/main" xmlns:r="http://schemas.openxmlformats.org/officeDocument/2006/relationships" xmlns:p="http://schemas.openxmlformats.org/presentationml/2006/main">
  <p:tag name="NUM" val="21"/>
</p:tagLst>
</file>

<file path=ppt/tags/tag64.xml><?xml version="1.0" encoding="utf-8"?>
<p:tagLst xmlns:a="http://schemas.openxmlformats.org/drawingml/2006/main" xmlns:r="http://schemas.openxmlformats.org/officeDocument/2006/relationships" xmlns:p="http://schemas.openxmlformats.org/presentationml/2006/main">
  <p:tag name="NUM" val="2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9"/>
</p:tagLst>
</file>

<file path=ppt/tags/tag74.xml><?xml version="1.0" encoding="utf-8"?>
<p:tagLst xmlns:a="http://schemas.openxmlformats.org/drawingml/2006/main" xmlns:r="http://schemas.openxmlformats.org/officeDocument/2006/relationships" xmlns:p="http://schemas.openxmlformats.org/presentationml/2006/main">
  <p:tag name="NUM" val="10"/>
</p:tagLst>
</file>

<file path=ppt/tags/tag75.xml><?xml version="1.0" encoding="utf-8"?>
<p:tagLst xmlns:a="http://schemas.openxmlformats.org/drawingml/2006/main" xmlns:r="http://schemas.openxmlformats.org/officeDocument/2006/relationships" xmlns:p="http://schemas.openxmlformats.org/presentationml/2006/main">
  <p:tag name="NUM" val="11"/>
</p:tagLst>
</file>

<file path=ppt/tags/tag76.xml><?xml version="1.0" encoding="utf-8"?>
<p:tagLst xmlns:a="http://schemas.openxmlformats.org/drawingml/2006/main" xmlns:r="http://schemas.openxmlformats.org/officeDocument/2006/relationships" xmlns:p="http://schemas.openxmlformats.org/presentationml/2006/main">
  <p:tag name="NUM" val="12"/>
</p:tagLst>
</file>

<file path=ppt/tags/tag77.xml><?xml version="1.0" encoding="utf-8"?>
<p:tagLst xmlns:a="http://schemas.openxmlformats.org/drawingml/2006/main" xmlns:r="http://schemas.openxmlformats.org/officeDocument/2006/relationships" xmlns:p="http://schemas.openxmlformats.org/presentationml/2006/main">
  <p:tag name="NUM" val="13"/>
</p:tagLst>
</file>

<file path=ppt/tags/tag78.xml><?xml version="1.0" encoding="utf-8"?>
<p:tagLst xmlns:a="http://schemas.openxmlformats.org/drawingml/2006/main" xmlns:r="http://schemas.openxmlformats.org/officeDocument/2006/relationships" xmlns:p="http://schemas.openxmlformats.org/presentationml/2006/main">
  <p:tag name="NUM" val="1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10"/>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2"/>
</p:tagLst>
</file>

<file path=ppt/tags/tag96.xml><?xml version="1.0" encoding="utf-8"?>
<p:tagLst xmlns:a="http://schemas.openxmlformats.org/drawingml/2006/main" xmlns:r="http://schemas.openxmlformats.org/officeDocument/2006/relationships" xmlns:p="http://schemas.openxmlformats.org/presentationml/2006/main">
  <p:tag name="NUM" val="13"/>
</p:tagLst>
</file>

<file path=ppt/tags/tag97.xml><?xml version="1.0" encoding="utf-8"?>
<p:tagLst xmlns:a="http://schemas.openxmlformats.org/drawingml/2006/main" xmlns:r="http://schemas.openxmlformats.org/officeDocument/2006/relationships" xmlns:p="http://schemas.openxmlformats.org/presentationml/2006/main">
  <p:tag name="NUM" val="14"/>
</p:tagLst>
</file>

<file path=ppt/tags/tag98.xml><?xml version="1.0" encoding="utf-8"?>
<p:tagLst xmlns:a="http://schemas.openxmlformats.org/drawingml/2006/main" xmlns:r="http://schemas.openxmlformats.org/officeDocument/2006/relationships" xmlns:p="http://schemas.openxmlformats.org/presentationml/2006/main">
  <p:tag name="NUM" val="15"/>
</p:tagLst>
</file>

<file path=ppt/tags/tag99.xml><?xml version="1.0" encoding="utf-8"?>
<p:tagLst xmlns:a="http://schemas.openxmlformats.org/drawingml/2006/main" xmlns:r="http://schemas.openxmlformats.org/officeDocument/2006/relationships" xmlns:p="http://schemas.openxmlformats.org/presentationml/2006/main">
  <p:tag name="NUM" val="16"/>
</p:tagLst>
</file>

<file path=ppt/theme/theme1.xml><?xml version="1.0" encoding="utf-8"?>
<a:theme xmlns:a="http://schemas.openxmlformats.org/drawingml/2006/main" name="Serenity_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659D7B-688F-47FD-B54A-9CEFB1AD3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Sérénité (grand écran)</Template>
  <TotalTime>0</TotalTime>
  <Words>2543</Words>
  <Application>Microsoft Office PowerPoint</Application>
  <PresentationFormat>Personnalisé</PresentationFormat>
  <Paragraphs>320</Paragraphs>
  <Slides>23</Slides>
  <Notes>23</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23</vt:i4>
      </vt:variant>
    </vt:vector>
  </HeadingPairs>
  <TitlesOfParts>
    <vt:vector size="26" baseType="lpstr">
      <vt:lpstr>Serenity_16x9</vt:lpstr>
      <vt:lpstr>Drawing</vt:lpstr>
      <vt:lpstr>Graphique</vt:lpstr>
      <vt:lpstr>Le concept de la bienveillance</vt:lpstr>
      <vt:lpstr>Présentation PowerPoint</vt:lpstr>
      <vt:lpstr>Convictions vs croyances</vt:lpstr>
      <vt:lpstr>Présentation PowerPoint</vt:lpstr>
      <vt:lpstr> Les années ‘60 et ‘70: </vt:lpstr>
      <vt:lpstr>Présentation PowerPoint</vt:lpstr>
      <vt:lpstr> Les années ‘80 et ‘90: </vt:lpstr>
      <vt:lpstr>Présentation PowerPoint</vt:lpstr>
      <vt:lpstr> Les années ‘90 et ‘2000: </vt:lpstr>
      <vt:lpstr>Présentation PowerPoint</vt:lpstr>
      <vt:lpstr> Les année 2000 à aujourd’hui: </vt:lpstr>
      <vt:lpstr>Concevoir un système destiné à l’ensemble de l’école pour assurer la réussite des élèves</vt:lpstr>
      <vt:lpstr>Mots associés à la bienveillance</vt:lpstr>
      <vt:lpstr>Définition </vt:lpstr>
      <vt:lpstr>Présentation PowerPoint</vt:lpstr>
      <vt:lpstr>Présentation PowerPoint</vt:lpstr>
      <vt:lpstr>Présentation PowerPoint</vt:lpstr>
      <vt:lpstr>Le cercle de la bienveillance</vt:lpstr>
      <vt:lpstr>Le cercle de l’insécurité</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2015-12-17T16:20:26Z</dcterms:created>
  <dcterms:modified xsi:type="dcterms:W3CDTF">2017-05-10T13:33:10Z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