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5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6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1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6" r:id="rId2"/>
    <p:sldMasterId id="2147483684" r:id="rId3"/>
    <p:sldMasterId id="2147483660" r:id="rId4"/>
    <p:sldMasterId id="2147483708" r:id="rId5"/>
    <p:sldMasterId id="2147483744" r:id="rId6"/>
    <p:sldMasterId id="2147483756" r:id="rId7"/>
  </p:sldMasterIdLst>
  <p:notesMasterIdLst>
    <p:notesMasterId r:id="rId46"/>
  </p:notesMasterIdLst>
  <p:handoutMasterIdLst>
    <p:handoutMasterId r:id="rId47"/>
  </p:handoutMasterIdLst>
  <p:sldIdLst>
    <p:sldId id="256" r:id="rId8"/>
    <p:sldId id="322" r:id="rId9"/>
    <p:sldId id="373" r:id="rId10"/>
    <p:sldId id="338" r:id="rId11"/>
    <p:sldId id="283" r:id="rId12"/>
    <p:sldId id="284" r:id="rId13"/>
    <p:sldId id="285" r:id="rId14"/>
    <p:sldId id="374" r:id="rId15"/>
    <p:sldId id="274" r:id="rId16"/>
    <p:sldId id="394" r:id="rId17"/>
    <p:sldId id="370" r:id="rId18"/>
    <p:sldId id="289" r:id="rId19"/>
    <p:sldId id="371" r:id="rId20"/>
    <p:sldId id="376" r:id="rId21"/>
    <p:sldId id="390" r:id="rId22"/>
    <p:sldId id="375" r:id="rId23"/>
    <p:sldId id="369" r:id="rId24"/>
    <p:sldId id="389" r:id="rId25"/>
    <p:sldId id="377" r:id="rId26"/>
    <p:sldId id="358" r:id="rId27"/>
    <p:sldId id="378" r:id="rId28"/>
    <p:sldId id="359" r:id="rId29"/>
    <p:sldId id="379" r:id="rId30"/>
    <p:sldId id="360" r:id="rId31"/>
    <p:sldId id="380" r:id="rId32"/>
    <p:sldId id="361" r:id="rId33"/>
    <p:sldId id="391" r:id="rId34"/>
    <p:sldId id="385" r:id="rId35"/>
    <p:sldId id="381" r:id="rId36"/>
    <p:sldId id="382" r:id="rId37"/>
    <p:sldId id="386" r:id="rId38"/>
    <p:sldId id="387" r:id="rId39"/>
    <p:sldId id="388" r:id="rId40"/>
    <p:sldId id="362" r:id="rId41"/>
    <p:sldId id="392" r:id="rId42"/>
    <p:sldId id="393" r:id="rId43"/>
    <p:sldId id="363" r:id="rId44"/>
    <p:sldId id="364" r:id="rId45"/>
  </p:sldIdLst>
  <p:sldSz cx="9144000" cy="6858000" type="screen4x3"/>
  <p:notesSz cx="6858000" cy="9947275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alerie Laliberte" initials="VL" lastIdx="3" clrIdx="0">
    <p:extLst/>
  </p:cmAuthor>
  <p:cmAuthor id="2" name="Helene Rioux" initials="HR" lastIdx="3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1C47"/>
    <a:srgbClr val="2CD4C4"/>
    <a:srgbClr val="A21DAC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93" autoAdjust="0"/>
    <p:restoredTop sz="94660"/>
  </p:normalViewPr>
  <p:slideViewPr>
    <p:cSldViewPr snapToGrid="0">
      <p:cViewPr>
        <p:scale>
          <a:sx n="88" d="100"/>
          <a:sy n="88" d="100"/>
        </p:scale>
        <p:origin x="-341" y="3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361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handoutMaster" Target="handoutMasters/handoutMaster1.xml"/><Relationship Id="rId50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slide" Target="slides/slide3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commentAuthors" Target="commentAuthors.xml"/><Relationship Id="rId8" Type="http://schemas.openxmlformats.org/officeDocument/2006/relationships/slide" Target="slides/slide1.xml"/><Relationship Id="rId51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2393" cy="497764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3991" y="1"/>
            <a:ext cx="2972392" cy="497764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r">
              <a:defRPr sz="1200"/>
            </a:lvl1pPr>
          </a:lstStyle>
          <a:p>
            <a:fld id="{62E1CA61-0237-4778-AB6F-23A181783640}" type="datetimeFigureOut">
              <a:rPr lang="fr-CA" smtClean="0"/>
              <a:pPr/>
              <a:t>2018-03-04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47911"/>
            <a:ext cx="2972393" cy="497763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3991" y="9447911"/>
            <a:ext cx="2972392" cy="497763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r">
              <a:defRPr sz="1200"/>
            </a:lvl1pPr>
          </a:lstStyle>
          <a:p>
            <a:fld id="{8092716A-1E11-4B52-A499-E14C49C48A69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910885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71800" cy="49909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l">
              <a:defRPr sz="1200"/>
            </a:lvl1pPr>
          </a:lstStyle>
          <a:p>
            <a:endParaRPr lang="fr-CA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9909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r">
              <a:defRPr sz="1200"/>
            </a:lvl1pPr>
          </a:lstStyle>
          <a:p>
            <a:fld id="{FAEF622A-2201-4561-9654-AB46117AD83F}" type="datetimeFigureOut">
              <a:rPr lang="fr-CA" smtClean="0"/>
              <a:pPr/>
              <a:t>2018-03-04</a:t>
            </a:fld>
            <a:endParaRPr lang="fr-CA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1243013"/>
            <a:ext cx="447675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56" tIns="46278" rIns="92556" bIns="46278" rtlCol="0" anchor="ctr"/>
          <a:lstStyle/>
          <a:p>
            <a:endParaRPr lang="fr-CA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1" y="4787126"/>
            <a:ext cx="5486400" cy="3916740"/>
          </a:xfrm>
          <a:prstGeom prst="rect">
            <a:avLst/>
          </a:prstGeom>
        </p:spPr>
        <p:txBody>
          <a:bodyPr vert="horz" lIns="92556" tIns="46278" rIns="92556" bIns="46278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448186"/>
            <a:ext cx="2971800" cy="499090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l">
              <a:defRPr sz="1200"/>
            </a:lvl1pPr>
          </a:lstStyle>
          <a:p>
            <a:endParaRPr lang="fr-CA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9448186"/>
            <a:ext cx="2971800" cy="499090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r">
              <a:defRPr sz="1200"/>
            </a:lvl1pPr>
          </a:lstStyle>
          <a:p>
            <a:fld id="{16930BA8-CF94-4DB3-A4B2-6811E3B8EF33}" type="slidenum">
              <a:rPr lang="fr-CA" smtClean="0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6141150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AE3A42B-9403-41E1-AFEE-6C41BF454DA3}" type="slidenum">
              <a:rPr lang="fr-CA"/>
              <a:pPr>
                <a:defRPr/>
              </a:pPr>
              <a:t>8</a:t>
            </a:fld>
            <a:endParaRPr lang="fr-CA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081" y="4642854"/>
            <a:ext cx="6325474" cy="447491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 sz="14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 smtClean="0"/>
              <a:t>Modifiez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5F22C-852D-4830-8E91-21D6EA685A0D}" type="datetime4">
              <a:rPr lang="fr-CA" smtClean="0"/>
              <a:t>4 mars 2018</a:t>
            </a:fld>
            <a:endParaRPr lang="fr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D3978-8DF3-4D31-8AD9-070F1995633C}" type="slidenum">
              <a:rPr lang="fr-CA" smtClean="0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944105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570D8-F390-47A5-A9CD-EEE93B2B879F}" type="datetime4">
              <a:rPr lang="fr-CA" smtClean="0"/>
              <a:t>4 mars 2018</a:t>
            </a:fld>
            <a:endParaRPr lang="fr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D3978-8DF3-4D31-8AD9-070F1995633C}" type="slidenum">
              <a:rPr lang="fr-CA" smtClean="0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734831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 smtClean="0"/>
              <a:t>Modifiez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4AF23-CC59-402E-91D7-2798C7B298D1}" type="datetime4">
              <a:rPr lang="fr-CA" smtClean="0"/>
              <a:t>4 mars 2018</a:t>
            </a:fld>
            <a:endParaRPr lang="fr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92A10-FD2C-4913-AD27-13D032B380EA}" type="slidenum">
              <a:rPr lang="fr-CA" smtClean="0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907775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B0FA3-BA48-4C64-9AF9-3FD1AC362F77}" type="datetime4">
              <a:rPr lang="fr-CA" smtClean="0"/>
              <a:t>4 mars 2018</a:t>
            </a:fld>
            <a:endParaRPr lang="fr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92A10-FD2C-4913-AD27-13D032B380EA}" type="slidenum">
              <a:rPr lang="fr-CA" smtClean="0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49841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02ABE-F2E9-4623-B8A1-A871C900F7AE}" type="datetime4">
              <a:rPr lang="fr-CA" smtClean="0"/>
              <a:t>4 mars 2018</a:t>
            </a:fld>
            <a:endParaRPr lang="fr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92A10-FD2C-4913-AD27-13D032B380EA}" type="slidenum">
              <a:rPr lang="fr-CA" smtClean="0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501511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2E989-BA63-437F-AFDF-BF6214E0681C}" type="datetime4">
              <a:rPr lang="fr-CA" smtClean="0"/>
              <a:t>4 mars 2018</a:t>
            </a:fld>
            <a:endParaRPr lang="fr-CA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92A10-FD2C-4913-AD27-13D032B380EA}" type="slidenum">
              <a:rPr lang="fr-CA" smtClean="0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751820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D5D5E-F6C9-42BE-8BDE-FB054CEAAA42}" type="datetime4">
              <a:rPr lang="fr-CA" smtClean="0"/>
              <a:t>4 mars 2018</a:t>
            </a:fld>
            <a:endParaRPr lang="fr-CA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92A10-FD2C-4913-AD27-13D032B380EA}" type="slidenum">
              <a:rPr lang="fr-CA" smtClean="0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084979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72306-44EA-42C3-A0A3-91ABC5A591ED}" type="datetime4">
              <a:rPr lang="fr-CA" smtClean="0"/>
              <a:t>4 mars 2018</a:t>
            </a:fld>
            <a:endParaRPr lang="fr-CA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92A10-FD2C-4913-AD27-13D032B380EA}" type="slidenum">
              <a:rPr lang="fr-CA" smtClean="0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518293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EE389-30AB-44A2-A130-8AFD32A22471}" type="datetime4">
              <a:rPr lang="fr-CA" smtClean="0"/>
              <a:t>4 mars 2018</a:t>
            </a:fld>
            <a:endParaRPr lang="fr-CA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92A10-FD2C-4913-AD27-13D032B380EA}" type="slidenum">
              <a:rPr lang="fr-CA" smtClean="0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756212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82C21-DDCE-4B44-AB23-F4122E02C762}" type="datetime4">
              <a:rPr lang="fr-CA" smtClean="0"/>
              <a:t>4 mars 2018</a:t>
            </a:fld>
            <a:endParaRPr lang="fr-CA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92A10-FD2C-4913-AD27-13D032B380EA}" type="slidenum">
              <a:rPr lang="fr-CA" smtClean="0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715349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fr-CA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B3D7C-8828-4222-99ED-A8F5D6A02022}" type="datetime4">
              <a:rPr lang="fr-CA" smtClean="0"/>
              <a:t>4 mars 2018</a:t>
            </a:fld>
            <a:endParaRPr lang="fr-CA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92A10-FD2C-4913-AD27-13D032B380EA}" type="slidenum">
              <a:rPr lang="fr-CA" smtClean="0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187172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7C08F-57F5-4573-BAEE-644C1BF165B4}" type="datetime4">
              <a:rPr lang="fr-CA" smtClean="0"/>
              <a:t>4 mars 2018</a:t>
            </a:fld>
            <a:endParaRPr lang="fr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D3978-8DF3-4D31-8AD9-070F1995633C}" type="slidenum">
              <a:rPr lang="fr-CA" smtClean="0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500432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143E1-1D97-4BA4-9E42-713A5E9A9C16}" type="datetime4">
              <a:rPr lang="fr-CA" smtClean="0"/>
              <a:t>4 mars 2018</a:t>
            </a:fld>
            <a:endParaRPr lang="fr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92A10-FD2C-4913-AD27-13D032B380EA}" type="slidenum">
              <a:rPr lang="fr-CA" smtClean="0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291207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6ED34-D2ED-40FE-9CC9-F164D941B5DD}" type="datetime4">
              <a:rPr lang="fr-CA" smtClean="0"/>
              <a:t>4 mars 2018</a:t>
            </a:fld>
            <a:endParaRPr lang="fr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92A10-FD2C-4913-AD27-13D032B380EA}" type="slidenum">
              <a:rPr lang="fr-CA" smtClean="0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24993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 smtClean="0"/>
              <a:t>Modifiez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FE82F-0A89-4946-A90A-F8BA2FC636AB}" type="datetime4">
              <a:rPr lang="fr-CA" smtClean="0"/>
              <a:t>4 mars 2018</a:t>
            </a:fld>
            <a:endParaRPr lang="fr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6C0AE-EAA0-44F9-9858-C145422980D7}" type="slidenum">
              <a:rPr lang="fr-CA" smtClean="0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644738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E8AB-0817-4CB8-A376-C21B2121FBF0}" type="datetime4">
              <a:rPr lang="fr-CA" smtClean="0"/>
              <a:t>4 mars 2018</a:t>
            </a:fld>
            <a:endParaRPr lang="fr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6C0AE-EAA0-44F9-9858-C145422980D7}" type="slidenum">
              <a:rPr lang="fr-CA" smtClean="0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525048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B8503-5C27-419E-8D82-1696E0F8E397}" type="datetime4">
              <a:rPr lang="fr-CA" smtClean="0"/>
              <a:t>4 mars 2018</a:t>
            </a:fld>
            <a:endParaRPr lang="fr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6C0AE-EAA0-44F9-9858-C145422980D7}" type="slidenum">
              <a:rPr lang="fr-CA" smtClean="0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130961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49EAC-ABB4-4097-B7E7-059E717782CE}" type="datetime4">
              <a:rPr lang="fr-CA" smtClean="0"/>
              <a:t>4 mars 2018</a:t>
            </a:fld>
            <a:endParaRPr lang="fr-CA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6C0AE-EAA0-44F9-9858-C145422980D7}" type="slidenum">
              <a:rPr lang="fr-CA" smtClean="0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896105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FFD93-C04D-4A5A-BABB-084DF2B91BB7}" type="datetime4">
              <a:rPr lang="fr-CA" smtClean="0"/>
              <a:t>4 mars 2018</a:t>
            </a:fld>
            <a:endParaRPr lang="fr-CA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6C0AE-EAA0-44F9-9858-C145422980D7}" type="slidenum">
              <a:rPr lang="fr-CA" smtClean="0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535214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FE4E-D416-4EF9-A75A-0EE4B1391F5B}" type="datetime4">
              <a:rPr lang="fr-CA" smtClean="0"/>
              <a:t>4 mars 2018</a:t>
            </a:fld>
            <a:endParaRPr lang="fr-CA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6C0AE-EAA0-44F9-9858-C145422980D7}" type="slidenum">
              <a:rPr lang="fr-CA" smtClean="0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533589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19451-685A-4B29-BA50-3A69E22B994E}" type="datetime4">
              <a:rPr lang="fr-CA" smtClean="0"/>
              <a:t>4 mars 2018</a:t>
            </a:fld>
            <a:endParaRPr lang="fr-CA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6C0AE-EAA0-44F9-9858-C145422980D7}" type="slidenum">
              <a:rPr lang="fr-CA" smtClean="0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662448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26FC9-3E3F-4574-9612-BCD3EF186C8B}" type="datetime4">
              <a:rPr lang="fr-CA" smtClean="0"/>
              <a:t>4 mars 2018</a:t>
            </a:fld>
            <a:endParaRPr lang="fr-CA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6C0AE-EAA0-44F9-9858-C145422980D7}" type="slidenum">
              <a:rPr lang="fr-CA" smtClean="0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141338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48C7C-A7AA-4165-B619-4D7EE0A38BCA}" type="datetime4">
              <a:rPr lang="fr-CA" smtClean="0"/>
              <a:t>4 mars 2018</a:t>
            </a:fld>
            <a:endParaRPr lang="fr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D3978-8DF3-4D31-8AD9-070F1995633C}" type="slidenum">
              <a:rPr lang="fr-CA" smtClean="0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085283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fr-CA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A51A5-D78F-4DBA-93C3-A7018260E9BF}" type="datetime4">
              <a:rPr lang="fr-CA" smtClean="0"/>
              <a:t>4 mars 2018</a:t>
            </a:fld>
            <a:endParaRPr lang="fr-CA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6C0AE-EAA0-44F9-9858-C145422980D7}" type="slidenum">
              <a:rPr lang="fr-CA" smtClean="0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798787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A3128-23DB-48D5-8C58-71DF978A9D64}" type="datetime4">
              <a:rPr lang="fr-CA" smtClean="0"/>
              <a:t>4 mars 2018</a:t>
            </a:fld>
            <a:endParaRPr lang="fr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6C0AE-EAA0-44F9-9858-C145422980D7}" type="slidenum">
              <a:rPr lang="fr-CA" smtClean="0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766698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16852-E2AD-44E1-B1F6-A3E0C9943A5D}" type="datetime4">
              <a:rPr lang="fr-CA" smtClean="0"/>
              <a:t>4 mars 2018</a:t>
            </a:fld>
            <a:endParaRPr lang="fr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6C0AE-EAA0-44F9-9858-C145422980D7}" type="slidenum">
              <a:rPr lang="fr-CA" smtClean="0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53777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 smtClean="0"/>
              <a:t>Modifiez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5854E-8579-4D2E-9F1C-F13679835298}" type="datetime4">
              <a:rPr lang="fr-CA" smtClean="0"/>
              <a:t>4 mars 2018</a:t>
            </a:fld>
            <a:endParaRPr lang="fr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E762-7D03-4A46-A744-BBEB4564AF07}" type="slidenum">
              <a:rPr lang="fr-CA" smtClean="0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750021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4160A-4834-4707-8066-5018213704EE}" type="datetime4">
              <a:rPr lang="fr-CA" smtClean="0"/>
              <a:t>4 mars 2018</a:t>
            </a:fld>
            <a:endParaRPr lang="fr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E762-7D03-4A46-A744-BBEB4564AF07}" type="slidenum">
              <a:rPr lang="fr-CA" smtClean="0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484363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B1C4C-B95E-460F-9201-EE6721910C1E}" type="datetime4">
              <a:rPr lang="fr-CA" smtClean="0"/>
              <a:t>4 mars 2018</a:t>
            </a:fld>
            <a:endParaRPr lang="fr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E762-7D03-4A46-A744-BBEB4564AF07}" type="slidenum">
              <a:rPr lang="fr-CA" smtClean="0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361381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8029F-8F6F-465E-AF22-D856C88F70B0}" type="datetime4">
              <a:rPr lang="fr-CA" smtClean="0"/>
              <a:t>4 mars 2018</a:t>
            </a:fld>
            <a:endParaRPr lang="fr-CA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E762-7D03-4A46-A744-BBEB4564AF07}" type="slidenum">
              <a:rPr lang="fr-CA" smtClean="0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096283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20648-7BCA-4AF3-BC6A-F36900ACC6CB}" type="datetime4">
              <a:rPr lang="fr-CA" smtClean="0"/>
              <a:t>4 mars 2018</a:t>
            </a:fld>
            <a:endParaRPr lang="fr-CA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E762-7D03-4A46-A744-BBEB4564AF07}" type="slidenum">
              <a:rPr lang="fr-CA" smtClean="0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70247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EEA3B-33F6-419F-A8BA-3F4C9CE8997F}" type="datetime4">
              <a:rPr lang="fr-CA" smtClean="0"/>
              <a:t>4 mars 2018</a:t>
            </a:fld>
            <a:endParaRPr lang="fr-CA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E762-7D03-4A46-A744-BBEB4564AF07}" type="slidenum">
              <a:rPr lang="fr-CA" smtClean="0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743377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2E96D-7FA4-4B47-9F99-B97B08208463}" type="datetime4">
              <a:rPr lang="fr-CA" smtClean="0"/>
              <a:t>4 mars 2018</a:t>
            </a:fld>
            <a:endParaRPr lang="fr-CA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E762-7D03-4A46-A744-BBEB4564AF07}" type="slidenum">
              <a:rPr lang="fr-CA" smtClean="0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916289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F5B38-1D0B-46BE-BDAB-E3BB306542E5}" type="datetime4">
              <a:rPr lang="fr-CA" smtClean="0"/>
              <a:t>4 mars 2018</a:t>
            </a:fld>
            <a:endParaRPr lang="fr-CA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D3978-8DF3-4D31-8AD9-070F1995633C}" type="slidenum">
              <a:rPr lang="fr-CA" smtClean="0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367550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E7886-4ED4-40B9-88C0-D2F964D59893}" type="datetime4">
              <a:rPr lang="fr-CA" smtClean="0"/>
              <a:t>4 mars 2018</a:t>
            </a:fld>
            <a:endParaRPr lang="fr-CA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E762-7D03-4A46-A744-BBEB4564AF07}" type="slidenum">
              <a:rPr lang="fr-CA" smtClean="0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589672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fr-CA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E1BDE-39A8-42CC-8C63-DC42CDF4BDAD}" type="datetime4">
              <a:rPr lang="fr-CA" smtClean="0"/>
              <a:t>4 mars 2018</a:t>
            </a:fld>
            <a:endParaRPr lang="fr-CA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E762-7D03-4A46-A744-BBEB4564AF07}" type="slidenum">
              <a:rPr lang="fr-CA" smtClean="0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90468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94A5B-EF5D-4A60-AAE9-D58BBFF18C10}" type="datetime4">
              <a:rPr lang="fr-CA" smtClean="0"/>
              <a:t>4 mars 2018</a:t>
            </a:fld>
            <a:endParaRPr lang="fr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E762-7D03-4A46-A744-BBEB4564AF07}" type="slidenum">
              <a:rPr lang="fr-CA" smtClean="0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445742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E8127-6D46-4851-8550-6DA9161C9158}" type="datetime4">
              <a:rPr lang="fr-CA" smtClean="0"/>
              <a:t>4 mars 2018</a:t>
            </a:fld>
            <a:endParaRPr lang="fr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E762-7D03-4A46-A744-BBEB4564AF07}" type="slidenum">
              <a:rPr lang="fr-CA" smtClean="0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29202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 smtClean="0"/>
              <a:t>Modifiez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D82D0-7299-492D-911C-DA5CDCEDD047}" type="datetime4">
              <a:rPr lang="fr-CA" smtClean="0"/>
              <a:t>4 mars 2018</a:t>
            </a:fld>
            <a:endParaRPr lang="fr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A5F0C-4A33-41CA-A249-4CEE844A676D}" type="slidenum">
              <a:rPr lang="fr-CA" smtClean="0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759497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B78FF-FBB1-41F3-854C-95C7F03285B1}" type="datetime4">
              <a:rPr lang="fr-CA" smtClean="0"/>
              <a:t>4 mars 2018</a:t>
            </a:fld>
            <a:endParaRPr lang="fr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A5F0C-4A33-41CA-A249-4CEE844A676D}" type="slidenum">
              <a:rPr lang="fr-CA" smtClean="0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660801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65AFC-AD41-4713-9F4A-75C17E10F1A0}" type="datetime4">
              <a:rPr lang="fr-CA" smtClean="0"/>
              <a:t>4 mars 2018</a:t>
            </a:fld>
            <a:endParaRPr lang="fr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A5F0C-4A33-41CA-A249-4CEE844A676D}" type="slidenum">
              <a:rPr lang="fr-CA" smtClean="0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249771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0FB83-CA1B-4A23-A621-166C37248224}" type="datetime4">
              <a:rPr lang="fr-CA" smtClean="0"/>
              <a:t>4 mars 2018</a:t>
            </a:fld>
            <a:endParaRPr lang="fr-CA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A5F0C-4A33-41CA-A249-4CEE844A676D}" type="slidenum">
              <a:rPr lang="fr-CA" smtClean="0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608159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D8CA4-1898-4B0C-82B9-9B5CDCD457F9}" type="datetime4">
              <a:rPr lang="fr-CA" smtClean="0"/>
              <a:t>4 mars 2018</a:t>
            </a:fld>
            <a:endParaRPr lang="fr-CA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A5F0C-4A33-41CA-A249-4CEE844A676D}" type="slidenum">
              <a:rPr lang="fr-CA" smtClean="0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297397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A22F4-2A21-4AF2-A92A-606A9860A0C2}" type="datetime4">
              <a:rPr lang="fr-CA" smtClean="0"/>
              <a:t>4 mars 2018</a:t>
            </a:fld>
            <a:endParaRPr lang="fr-CA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A5F0C-4A33-41CA-A249-4CEE844A676D}" type="slidenum">
              <a:rPr lang="fr-CA" smtClean="0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119473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5375A-78B0-4029-88F3-F82F2766F5AD}" type="datetime4">
              <a:rPr lang="fr-CA" smtClean="0"/>
              <a:t>4 mars 2018</a:t>
            </a:fld>
            <a:endParaRPr lang="fr-CA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D3978-8DF3-4D31-8AD9-070F1995633C}" type="slidenum">
              <a:rPr lang="fr-CA" smtClean="0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624332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47EA0-55CF-434F-AB51-139093E6DBEA}" type="datetime4">
              <a:rPr lang="fr-CA" smtClean="0"/>
              <a:t>4 mars 2018</a:t>
            </a:fld>
            <a:endParaRPr lang="fr-CA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A5F0C-4A33-41CA-A249-4CEE844A676D}" type="slidenum">
              <a:rPr lang="fr-CA" smtClean="0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776796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E7ED4-D05A-4FA6-A46F-2D8EE5FDF5A7}" type="datetime4">
              <a:rPr lang="fr-CA" smtClean="0"/>
              <a:t>4 mars 2018</a:t>
            </a:fld>
            <a:endParaRPr lang="fr-CA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A5F0C-4A33-41CA-A249-4CEE844A676D}" type="slidenum">
              <a:rPr lang="fr-CA" smtClean="0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775046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fr-CA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0E640-8536-4334-9A40-47D51CF810F8}" type="datetime4">
              <a:rPr lang="fr-CA" smtClean="0"/>
              <a:t>4 mars 2018</a:t>
            </a:fld>
            <a:endParaRPr lang="fr-CA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A5F0C-4A33-41CA-A249-4CEE844A676D}" type="slidenum">
              <a:rPr lang="fr-CA" smtClean="0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078262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143FE-2EB3-424B-8314-BF89305CF989}" type="datetime4">
              <a:rPr lang="fr-CA" smtClean="0"/>
              <a:t>4 mars 2018</a:t>
            </a:fld>
            <a:endParaRPr lang="fr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A5F0C-4A33-41CA-A249-4CEE844A676D}" type="slidenum">
              <a:rPr lang="fr-CA" smtClean="0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712826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A82F5-6DDA-4DCF-B6C5-6641C5BD4C92}" type="datetime4">
              <a:rPr lang="fr-CA" smtClean="0"/>
              <a:t>4 mars 2018</a:t>
            </a:fld>
            <a:endParaRPr lang="fr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A5F0C-4A33-41CA-A249-4CEE844A676D}" type="slidenum">
              <a:rPr lang="fr-CA" smtClean="0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478870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F45DF-540F-481F-81CC-6E71A25F18AE}" type="datetime4">
              <a:rPr lang="fr-CA" smtClean="0"/>
              <a:t>4 mars 2018</a:t>
            </a:fld>
            <a:endParaRPr lang="fr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E762-7D03-4A46-A744-BBEB4564AF07}" type="slidenum">
              <a:rPr lang="fr-CA" smtClean="0"/>
              <a:pPr/>
              <a:t>‹N°›</a:t>
            </a:fld>
            <a:endParaRPr lang="fr-CA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1F8FE-721B-4A10-B0D3-311B6BFF1A1F}" type="datetime4">
              <a:rPr lang="fr-CA" smtClean="0"/>
              <a:t>4 mars 2018</a:t>
            </a:fld>
            <a:endParaRPr lang="fr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E762-7D03-4A46-A744-BBEB4564AF07}" type="slidenum">
              <a:rPr lang="fr-CA" smtClean="0"/>
              <a:pPr/>
              <a:t>‹N°›</a:t>
            </a:fld>
            <a:endParaRPr lang="fr-CA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3D251-7489-402B-9F32-019A4861E410}" type="datetime4">
              <a:rPr lang="fr-CA" smtClean="0"/>
              <a:t>4 mars 2018</a:t>
            </a:fld>
            <a:endParaRPr lang="fr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E762-7D03-4A46-A744-BBEB4564AF07}" type="slidenum">
              <a:rPr lang="fr-CA" smtClean="0"/>
              <a:pPr/>
              <a:t>‹N°›</a:t>
            </a:fld>
            <a:endParaRPr lang="fr-CA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F53E3-1A44-46BD-AFEF-D802764050B2}" type="datetime4">
              <a:rPr lang="fr-CA" smtClean="0"/>
              <a:t>4 mars 2018</a:t>
            </a:fld>
            <a:endParaRPr lang="fr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E762-7D03-4A46-A744-BBEB4564AF07}" type="slidenum">
              <a:rPr lang="fr-CA" smtClean="0"/>
              <a:pPr/>
              <a:t>‹N°›</a:t>
            </a:fld>
            <a:endParaRPr lang="fr-CA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85BC4-C2A9-4F08-B429-EC8D912ECB81}" type="datetime4">
              <a:rPr lang="fr-CA" smtClean="0"/>
              <a:t>4 mars 2018</a:t>
            </a:fld>
            <a:endParaRPr lang="fr-C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E762-7D03-4A46-A744-BBEB4564AF07}" type="slidenum">
              <a:rPr lang="fr-CA" smtClean="0"/>
              <a:pPr/>
              <a:t>‹N°›</a:t>
            </a:fld>
            <a:endParaRPr lang="fr-CA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10793-EB4E-476B-A1AA-2B1D62039D59}" type="datetime4">
              <a:rPr lang="fr-CA" smtClean="0"/>
              <a:t>4 mars 2018</a:t>
            </a:fld>
            <a:endParaRPr lang="fr-CA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D3978-8DF3-4D31-8AD9-070F1995633C}" type="slidenum">
              <a:rPr lang="fr-CA" smtClean="0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14583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570E6-63F7-4129-8FB9-CD06333773D5}" type="datetime4">
              <a:rPr lang="fr-CA" smtClean="0"/>
              <a:t>4 mars 2018</a:t>
            </a:fld>
            <a:endParaRPr lang="fr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E762-7D03-4A46-A744-BBEB4564AF07}" type="slidenum">
              <a:rPr lang="fr-CA" smtClean="0"/>
              <a:pPr/>
              <a:t>‹N°›</a:t>
            </a:fld>
            <a:endParaRPr lang="fr-CA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FFB0C-A8B4-40F4-AD85-6237EA8C20DB}" type="datetime4">
              <a:rPr lang="fr-CA" smtClean="0"/>
              <a:t>4 mars 2018</a:t>
            </a:fld>
            <a:endParaRPr lang="fr-C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E762-7D03-4A46-A744-BBEB4564AF07}" type="slidenum">
              <a:rPr lang="fr-CA" smtClean="0"/>
              <a:pPr/>
              <a:t>‹N°›</a:t>
            </a:fld>
            <a:endParaRPr lang="fr-CA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24B09-160F-42C6-9528-EDFAEAD2E355}" type="datetime4">
              <a:rPr lang="fr-CA" smtClean="0"/>
              <a:t>4 mars 2018</a:t>
            </a:fld>
            <a:endParaRPr lang="fr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E762-7D03-4A46-A744-BBEB4564AF07}" type="slidenum">
              <a:rPr lang="fr-CA" smtClean="0"/>
              <a:pPr/>
              <a:t>‹N°›</a:t>
            </a:fld>
            <a:endParaRPr lang="fr-CA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6F1BA-5DB3-48F0-B3D2-18F0C3ED55CB}" type="datetime4">
              <a:rPr lang="fr-CA" smtClean="0"/>
              <a:t>4 mars 2018</a:t>
            </a:fld>
            <a:endParaRPr lang="fr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E762-7D03-4A46-A744-BBEB4564AF07}" type="slidenum">
              <a:rPr lang="fr-CA" smtClean="0"/>
              <a:pPr/>
              <a:t>‹N°›</a:t>
            </a:fld>
            <a:endParaRPr lang="fr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CCFE3-0940-419C-90B8-3AFD38C3E38C}" type="datetime4">
              <a:rPr lang="fr-CA" smtClean="0"/>
              <a:t>4 mars 2018</a:t>
            </a:fld>
            <a:endParaRPr lang="fr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E762-7D03-4A46-A744-BBEB4564AF07}" type="slidenum">
              <a:rPr lang="fr-CA" smtClean="0"/>
              <a:pPr/>
              <a:t>‹N°›</a:t>
            </a:fld>
            <a:endParaRPr lang="fr-CA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DEC3B-1279-46DD-A9A0-A35F1A175ADB}" type="datetime4">
              <a:rPr lang="fr-CA" smtClean="0"/>
              <a:t>4 mars 2018</a:t>
            </a:fld>
            <a:endParaRPr lang="fr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E762-7D03-4A46-A744-BBEB4564AF07}" type="slidenum">
              <a:rPr lang="fr-CA" smtClean="0"/>
              <a:pPr/>
              <a:t>‹N°›</a:t>
            </a:fld>
            <a:endParaRPr lang="fr-CA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175BF-A4B0-4FA7-9043-5E8BC4B36FAF}" type="datetime4">
              <a:rPr lang="fr-CA" smtClean="0"/>
              <a:t>4 mars 2018</a:t>
            </a:fld>
            <a:endParaRPr lang="fr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92A10-FD2C-4913-AD27-13D032B380EA}" type="slidenum">
              <a:rPr lang="fr-CA" smtClean="0"/>
              <a:pPr/>
              <a:t>‹N°›</a:t>
            </a:fld>
            <a:endParaRPr lang="fr-CA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74D55-4133-4AEF-8354-75883F6A876B}" type="datetime4">
              <a:rPr lang="fr-CA" smtClean="0"/>
              <a:t>4 mars 2018</a:t>
            </a:fld>
            <a:endParaRPr lang="fr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92A10-FD2C-4913-AD27-13D032B380EA}" type="slidenum">
              <a:rPr lang="fr-CA" smtClean="0"/>
              <a:pPr/>
              <a:t>‹N°›</a:t>
            </a:fld>
            <a:endParaRPr lang="fr-CA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0DEBE-8F3B-461C-85AB-45DDFC8FBF11}" type="datetime4">
              <a:rPr lang="fr-CA" smtClean="0"/>
              <a:t>4 mars 2018</a:t>
            </a:fld>
            <a:endParaRPr lang="fr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92A10-FD2C-4913-AD27-13D032B380EA}" type="slidenum">
              <a:rPr lang="fr-CA" smtClean="0"/>
              <a:pPr/>
              <a:t>‹N°›</a:t>
            </a:fld>
            <a:endParaRPr lang="fr-CA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DA7F4-9B39-40ED-90C7-61F7716D2E0F}" type="datetime4">
              <a:rPr lang="fr-CA" smtClean="0"/>
              <a:t>4 mars 2018</a:t>
            </a:fld>
            <a:endParaRPr lang="fr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92A10-FD2C-4913-AD27-13D032B380EA}" type="slidenum">
              <a:rPr lang="fr-CA" smtClean="0"/>
              <a:pPr/>
              <a:t>‹N°›</a:t>
            </a:fld>
            <a:endParaRPr lang="fr-CA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B1A07-B62C-4580-85AB-9113EBC62C88}" type="datetime4">
              <a:rPr lang="fr-CA" smtClean="0"/>
              <a:t>4 mars 2018</a:t>
            </a:fld>
            <a:endParaRPr lang="fr-CA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D3978-8DF3-4D31-8AD9-070F1995633C}" type="slidenum">
              <a:rPr lang="fr-CA" smtClean="0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36369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390AE-CEFA-45C9-9255-5576A49D8C9B}" type="datetime4">
              <a:rPr lang="fr-CA" smtClean="0"/>
              <a:t>4 mars 2018</a:t>
            </a:fld>
            <a:endParaRPr lang="fr-C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92A10-FD2C-4913-AD27-13D032B380EA}" type="slidenum">
              <a:rPr lang="fr-CA" smtClean="0"/>
              <a:pPr/>
              <a:t>‹N°›</a:t>
            </a:fld>
            <a:endParaRPr lang="fr-CA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05144-15C9-4F0C-9DE2-AEE11BA04434}" type="datetime4">
              <a:rPr lang="fr-CA" smtClean="0"/>
              <a:t>4 mars 2018</a:t>
            </a:fld>
            <a:endParaRPr lang="fr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92A10-FD2C-4913-AD27-13D032B380EA}" type="slidenum">
              <a:rPr lang="fr-CA" smtClean="0"/>
              <a:pPr/>
              <a:t>‹N°›</a:t>
            </a:fld>
            <a:endParaRPr lang="fr-CA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BDFC3-4E94-4EDC-99F8-CCAC34589D38}" type="datetime4">
              <a:rPr lang="fr-CA" smtClean="0"/>
              <a:t>4 mars 2018</a:t>
            </a:fld>
            <a:endParaRPr lang="fr-C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92A10-FD2C-4913-AD27-13D032B380EA}" type="slidenum">
              <a:rPr lang="fr-CA" smtClean="0"/>
              <a:pPr/>
              <a:t>‹N°›</a:t>
            </a:fld>
            <a:endParaRPr lang="fr-CA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D7D56-E096-41D4-9703-6852A32BDED2}" type="datetime4">
              <a:rPr lang="fr-CA" smtClean="0"/>
              <a:t>4 mars 2018</a:t>
            </a:fld>
            <a:endParaRPr lang="fr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92A10-FD2C-4913-AD27-13D032B380EA}" type="slidenum">
              <a:rPr lang="fr-CA" smtClean="0"/>
              <a:pPr/>
              <a:t>‹N°›</a:t>
            </a:fld>
            <a:endParaRPr lang="fr-CA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8A0AC-73E1-4D4A-9A54-99EB8285C23E}" type="datetime4">
              <a:rPr lang="fr-CA" smtClean="0"/>
              <a:t>4 mars 2018</a:t>
            </a:fld>
            <a:endParaRPr lang="fr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92A10-FD2C-4913-AD27-13D032B380EA}" type="slidenum">
              <a:rPr lang="fr-CA" smtClean="0"/>
              <a:pPr/>
              <a:t>‹N°›</a:t>
            </a:fld>
            <a:endParaRPr lang="fr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FAB37-1C71-427F-9BE1-01635C54EA57}" type="datetime4">
              <a:rPr lang="fr-CA" smtClean="0"/>
              <a:t>4 mars 2018</a:t>
            </a:fld>
            <a:endParaRPr lang="fr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92A10-FD2C-4913-AD27-13D032B380EA}" type="slidenum">
              <a:rPr lang="fr-CA" smtClean="0"/>
              <a:pPr/>
              <a:t>‹N°›</a:t>
            </a:fld>
            <a:endParaRPr lang="fr-CA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E4E0D-80E6-4138-84AA-DB9C50EF6B79}" type="datetime4">
              <a:rPr lang="fr-CA" smtClean="0"/>
              <a:t>4 mars 2018</a:t>
            </a:fld>
            <a:endParaRPr lang="fr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92A10-FD2C-4913-AD27-13D032B380EA}" type="slidenum">
              <a:rPr lang="fr-CA" smtClean="0"/>
              <a:pPr/>
              <a:t>‹N°›</a:t>
            </a:fld>
            <a:endParaRPr lang="fr-CA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0A3B5-1165-4D04-9785-AF69679F8CC5}" type="datetime4">
              <a:rPr lang="fr-CA" smtClean="0"/>
              <a:t>4 mars 2018</a:t>
            </a:fld>
            <a:endParaRPr lang="fr-CA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D3978-8DF3-4D31-8AD9-070F1995633C}" type="slidenum">
              <a:rPr lang="fr-CA" smtClean="0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722686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fr-CA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E064B-3394-436D-857D-14BED3BF5170}" type="datetime4">
              <a:rPr lang="fr-CA" smtClean="0"/>
              <a:t>4 mars 2018</a:t>
            </a:fld>
            <a:endParaRPr lang="fr-CA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D3978-8DF3-4D31-8AD9-070F1995633C}" type="slidenum">
              <a:rPr lang="fr-CA" smtClean="0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782185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image" Target="../media/image4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Relationship Id="rId14" Type="http://schemas.openxmlformats.org/officeDocument/2006/relationships/image" Target="../media/image2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7"/>
          <p:cNvPicPr>
            <a:picLocks noChangeAspect="1"/>
          </p:cNvPicPr>
          <p:nvPr userDrawn="1"/>
        </p:nvPicPr>
        <p:blipFill>
          <a:blip r:embed="rId12" cstate="print"/>
          <a:srcRect l="6573" r="26717"/>
          <a:stretch>
            <a:fillRect/>
          </a:stretch>
        </p:blipFill>
        <p:spPr bwMode="auto">
          <a:xfrm>
            <a:off x="0" y="0"/>
            <a:ext cx="148232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B8A41B-2F5D-4790-8E73-7D5F4977A5E0}" type="datetime4">
              <a:rPr lang="fr-CA" smtClean="0"/>
              <a:t>4 mars 2018</a:t>
            </a:fld>
            <a:endParaRPr lang="fr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2D3978-8DF3-4D31-8AD9-070F1995633C}" type="slidenum">
              <a:rPr lang="fr-CA" smtClean="0"/>
              <a:pPr/>
              <a:t>‹N°›</a:t>
            </a:fld>
            <a:endParaRPr lang="fr-CA" dirty="0"/>
          </a:p>
        </p:txBody>
      </p:sp>
      <p:pic>
        <p:nvPicPr>
          <p:cNvPr id="8" name="Image 7" descr="S:\Tous\Logos CTREQ\Logo CTREQ + signature INNOVER\CTREQ bleu contour\jpeg\CTREQ_bleu_contour_site.jpg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6115050" y="6045391"/>
            <a:ext cx="2400300" cy="67608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07337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9" r:id="rId6"/>
    <p:sldLayoutId id="2147483680" r:id="rId7"/>
    <p:sldLayoutId id="2147483678" r:id="rId8"/>
    <p:sldLayoutId id="2147483681" r:id="rId9"/>
    <p:sldLayoutId id="2147483682" r:id="rId10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rgbClr val="CCE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CA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3A8282-FE3E-4FC0-9C65-73464E010988}" type="datetime4">
              <a:rPr lang="fr-CA" smtClean="0"/>
              <a:t>4 mars 2018</a:t>
            </a:fld>
            <a:endParaRPr lang="fr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592A10-FD2C-4913-AD27-13D032B380EA}" type="slidenum">
              <a:rPr lang="fr-CA" smtClean="0"/>
              <a:pPr/>
              <a:t>‹N°›</a:t>
            </a:fld>
            <a:endParaRPr lang="fr-CA" dirty="0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 rotWithShape="1">
          <a:blip r:embed="rId13" cstate="print"/>
          <a:srcRect b="69954"/>
          <a:stretch/>
        </p:blipFill>
        <p:spPr>
          <a:xfrm rot="10800000">
            <a:off x="-793" y="5644717"/>
            <a:ext cx="9144793" cy="1243881"/>
          </a:xfrm>
          <a:prstGeom prst="rect">
            <a:avLst/>
          </a:prstGeom>
        </p:spPr>
      </p:pic>
      <p:pic>
        <p:nvPicPr>
          <p:cNvPr id="9" name="Image 8" descr="S:\Tous\Logos CTREQ\Logo CTREQ + signature INNOVER\CTREQ bleu contour\jpeg\CTREQ_bleu_contour_site.jpg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6437468" y="230190"/>
            <a:ext cx="2557716" cy="72042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66467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4952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fr-CA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CA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2E0D23-1EA0-458C-8FB3-45BCAA0D7AD4}" type="datetime4">
              <a:rPr lang="fr-CA" smtClean="0"/>
              <a:t>4 mars 2018</a:t>
            </a:fld>
            <a:endParaRPr lang="fr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6C0AE-EAA0-44F9-9858-C145422980D7}" type="slidenum">
              <a:rPr lang="fr-CA" smtClean="0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201910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8"/>
          <p:cNvPicPr>
            <a:picLocks noChangeAspect="1"/>
          </p:cNvPicPr>
          <p:nvPr userDrawn="1"/>
        </p:nvPicPr>
        <p:blipFill>
          <a:blip r:embed="rId13" cstate="print"/>
          <a:srcRect l="5273" r="28584"/>
          <a:stretch>
            <a:fillRect/>
          </a:stretch>
        </p:blipFill>
        <p:spPr bwMode="auto">
          <a:xfrm>
            <a:off x="0" y="0"/>
            <a:ext cx="26289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3372BC-B921-4C12-87E3-6DE1A89A378A}" type="datetime4">
              <a:rPr lang="fr-CA" smtClean="0"/>
              <a:t>4 mars 2018</a:t>
            </a:fld>
            <a:endParaRPr lang="fr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6E762-7D03-4A46-A744-BBEB4564AF07}" type="slidenum">
              <a:rPr lang="fr-CA" smtClean="0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258709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E1C304-0175-4CDB-9127-4B934ED6E9C1}" type="datetime4">
              <a:rPr lang="fr-CA" smtClean="0"/>
              <a:t>4 mars 2018</a:t>
            </a:fld>
            <a:endParaRPr lang="fr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EA5F0C-4A33-41CA-A249-4CEE844A676D}" type="slidenum">
              <a:rPr lang="fr-CA" smtClean="0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696460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FB8A41B-2F5D-4790-8E73-7D5F4977A5E0}" type="datetime4">
              <a:rPr lang="fr-CA" smtClean="0"/>
              <a:t>4 mars 2018</a:t>
            </a:fld>
            <a:endParaRPr lang="fr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fr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72D3978-8DF3-4D31-8AD9-070F1995633C}" type="slidenum">
              <a:rPr lang="fr-CA" smtClean="0"/>
              <a:pPr/>
              <a:t>‹N°›</a:t>
            </a:fld>
            <a:endParaRPr lang="fr-CA" dirty="0"/>
          </a:p>
        </p:txBody>
      </p:sp>
      <p:pic>
        <p:nvPicPr>
          <p:cNvPr id="11" name="Image 8"/>
          <p:cNvPicPr>
            <a:picLocks noChangeAspect="1"/>
          </p:cNvPicPr>
          <p:nvPr userDrawn="1"/>
        </p:nvPicPr>
        <p:blipFill>
          <a:blip r:embed="rId13" cstate="print"/>
          <a:srcRect l="5273" r="28584"/>
          <a:stretch>
            <a:fillRect/>
          </a:stretch>
        </p:blipFill>
        <p:spPr bwMode="auto">
          <a:xfrm>
            <a:off x="0" y="0"/>
            <a:ext cx="26289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mage 11" descr="S:\Tous\Logos CTREQ\Logo CTREQ + signature INNOVER\CTREQ bleu contour\jpeg\CTREQ_bleu_contour_site.jpg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6522456" y="6045391"/>
            <a:ext cx="2400300" cy="67608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FB8A41B-2F5D-4790-8E73-7D5F4977A5E0}" type="datetime4">
              <a:rPr lang="fr-CA" smtClean="0"/>
              <a:t>4 mars 2018</a:t>
            </a:fld>
            <a:endParaRPr lang="fr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fr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72D3978-8DF3-4D31-8AD9-070F1995633C}" type="slidenum">
              <a:rPr lang="fr-CA" smtClean="0"/>
              <a:pPr/>
              <a:t>‹N°›</a:t>
            </a:fld>
            <a:endParaRPr lang="fr-CA" dirty="0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 rotWithShape="1">
          <a:blip r:embed="rId13" cstate="print"/>
          <a:srcRect b="69954"/>
          <a:stretch/>
        </p:blipFill>
        <p:spPr>
          <a:xfrm rot="10800000">
            <a:off x="-793" y="5644717"/>
            <a:ext cx="9144793" cy="1243881"/>
          </a:xfrm>
          <a:prstGeom prst="rect">
            <a:avLst/>
          </a:prstGeom>
        </p:spPr>
      </p:pic>
      <p:pic>
        <p:nvPicPr>
          <p:cNvPr id="12" name="Image 11" descr="S:\Tous\Logos CTREQ\Logo CTREQ + signature INNOVER\CTREQ bleu contour\jpeg\CTREQ_bleu_contour_site.jpg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6457950" y="351822"/>
            <a:ext cx="2400300" cy="67608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67.xml"/><Relationship Id="rId1" Type="http://schemas.openxmlformats.org/officeDocument/2006/relationships/tags" Target="../tags/tag1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7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67.xml"/><Relationship Id="rId1" Type="http://schemas.openxmlformats.org/officeDocument/2006/relationships/tags" Target="../tags/tag16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slideLayout" Target="../slideLayouts/slideLayout6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67.xml"/><Relationship Id="rId1" Type="http://schemas.openxmlformats.org/officeDocument/2006/relationships/tags" Target="../tags/tag1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slideLayout" Target="../slideLayouts/slideLayout7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4" Type="http://schemas.openxmlformats.org/officeDocument/2006/relationships/slideLayout" Target="../slideLayouts/slideLayout7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6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tags" Target="../tags/tag12.xml"/><Relationship Id="rId7" Type="http://schemas.openxmlformats.org/officeDocument/2006/relationships/image" Target="../media/image11.pn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slideLayout" Target="../slideLayouts/slideLayout67.xml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14069" y="909140"/>
            <a:ext cx="8324490" cy="5379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algn="ctr">
              <a:spcBef>
                <a:spcPct val="100000"/>
              </a:spcBef>
              <a:buClrTx/>
              <a:buSzTx/>
              <a:buNone/>
            </a:pPr>
            <a:r>
              <a:rPr lang="fr-CA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Les élèves </a:t>
            </a:r>
            <a:r>
              <a:rPr lang="fr-CA" sz="28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à risque </a:t>
            </a:r>
            <a:r>
              <a:rPr lang="fr-CA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de difficulté de comportement : </a:t>
            </a:r>
            <a:r>
              <a:rPr lang="fr-CA" sz="28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</a:t>
            </a:r>
            <a:r>
              <a:rPr lang="fr-CA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gir </a:t>
            </a:r>
            <a:r>
              <a:rPr lang="fr-CA" sz="28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dès les premiers </a:t>
            </a:r>
            <a:r>
              <a:rPr lang="fr-CA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signes</a:t>
            </a:r>
            <a:endParaRPr lang="fr-CA" altLang="fr-FR" sz="1600" b="1" dirty="0" smtClean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</a:endParaRPr>
          </a:p>
          <a:p>
            <a:pPr algn="ctr">
              <a:spcBef>
                <a:spcPct val="100000"/>
              </a:spcBef>
              <a:buClrTx/>
              <a:buSzTx/>
              <a:buFontTx/>
              <a:buNone/>
            </a:pPr>
            <a:r>
              <a:rPr lang="fr-CA" altLang="fr-FR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Présentation en collaboration avec: </a:t>
            </a:r>
            <a:endParaRPr lang="fr-CA" altLang="fr-FR" sz="1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>
              <a:spcBef>
                <a:spcPct val="100000"/>
              </a:spcBef>
              <a:buClrTx/>
              <a:buSzTx/>
              <a:buFontTx/>
              <a:buNone/>
            </a:pPr>
            <a:r>
              <a:rPr lang="fr-CA" altLang="fr-FR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Professeure </a:t>
            </a:r>
            <a:r>
              <a:rPr lang="fr-CA" altLang="fr-FR" sz="16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Zahia</a:t>
            </a:r>
            <a:r>
              <a:rPr lang="fr-CA" altLang="fr-FR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fr-CA" altLang="fr-FR" sz="1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Bali</a:t>
            </a:r>
            <a:br>
              <a:rPr lang="fr-CA" altLang="fr-FR" sz="1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fr-CA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Université d’Ouargla Algérie</a:t>
            </a:r>
          </a:p>
          <a:p>
            <a:pPr algn="ctr">
              <a:spcBef>
                <a:spcPct val="100000"/>
              </a:spcBef>
              <a:buClrTx/>
              <a:buSzTx/>
              <a:buFontTx/>
              <a:buNone/>
            </a:pPr>
            <a:endParaRPr lang="fr-CA" altLang="fr-FR" sz="1600" b="1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algn="ctr">
              <a:spcBef>
                <a:spcPct val="100000"/>
              </a:spcBef>
            </a:pPr>
            <a:r>
              <a:rPr lang="fr-CA" altLang="fr-FR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Pierre </a:t>
            </a:r>
            <a:r>
              <a:rPr lang="fr-CA" altLang="fr-FR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Potvin, Ph.D., </a:t>
            </a:r>
            <a:r>
              <a:rPr lang="fr-CA" altLang="fr-FR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psychoéducateur. </a:t>
            </a:r>
            <a:r>
              <a:rPr lang="fr-CA" altLang="fr-FR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/>
            </a:r>
            <a:br>
              <a:rPr lang="fr-CA" altLang="fr-FR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charset="0"/>
                <a:ea typeface="Calibri" charset="0"/>
                <a:cs typeface="Calibri" charset="0"/>
              </a:rPr>
            </a:br>
            <a:r>
              <a:rPr lang="fr-CA" altLang="fr-FR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Professeur titulaire associé, </a:t>
            </a:r>
            <a:r>
              <a:rPr lang="fr-CA" altLang="fr-FR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/>
            </a:r>
            <a:br>
              <a:rPr lang="fr-CA" altLang="fr-FR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charset="0"/>
                <a:ea typeface="Calibri" charset="0"/>
                <a:cs typeface="Calibri" charset="0"/>
              </a:rPr>
            </a:br>
            <a:r>
              <a:rPr lang="fr-CA" altLang="fr-FR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Département </a:t>
            </a:r>
            <a:r>
              <a:rPr lang="fr-CA" altLang="fr-FR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de psychoéducation, </a:t>
            </a:r>
            <a:r>
              <a:rPr lang="fr-CA" altLang="fr-FR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/>
            </a:r>
            <a:br>
              <a:rPr lang="fr-CA" altLang="fr-FR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charset="0"/>
                <a:ea typeface="Calibri" charset="0"/>
                <a:cs typeface="Calibri" charset="0"/>
              </a:rPr>
            </a:br>
            <a:r>
              <a:rPr lang="fr-CA" altLang="fr-FR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Université du Québec à Trois-Rivières, </a:t>
            </a:r>
            <a:br>
              <a:rPr lang="fr-CA" altLang="fr-FR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charset="0"/>
                <a:ea typeface="Calibri" charset="0"/>
                <a:cs typeface="Calibri" charset="0"/>
              </a:rPr>
            </a:br>
            <a:r>
              <a:rPr lang="fr-CA" altLang="fr-FR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Chercheur </a:t>
            </a:r>
            <a:r>
              <a:rPr lang="fr-CA" altLang="fr-FR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associé, CTREQ </a:t>
            </a:r>
            <a:endParaRPr lang="fr-CA" altLang="fr-FR" sz="1600" dirty="0" smtClean="0">
              <a:solidFill>
                <a:schemeClr val="tx2">
                  <a:lumMod val="60000"/>
                  <a:lumOff val="40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  <a:p>
            <a:pPr algn="ctr">
              <a:spcBef>
                <a:spcPct val="100000"/>
              </a:spcBef>
            </a:pPr>
            <a:r>
              <a:rPr lang="fr-CA" altLang="fr-FR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6 mars 2018</a:t>
            </a:r>
            <a:endParaRPr lang="fr-CA" altLang="fr-FR" sz="2000" b="1" dirty="0">
              <a:solidFill>
                <a:schemeClr val="tx2">
                  <a:lumMod val="60000"/>
                  <a:lumOff val="40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  <a:p>
            <a:pPr algn="ctr">
              <a:spcBef>
                <a:spcPct val="100000"/>
              </a:spcBef>
              <a:buClrTx/>
              <a:buSzTx/>
              <a:buFontTx/>
              <a:buNone/>
            </a:pPr>
            <a:endParaRPr lang="fr-CA" altLang="fr-FR" sz="1600" b="1" dirty="0" smtClean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E762-7D03-4A46-A744-BBEB4564AF07}" type="slidenum">
              <a:rPr lang="fr-CA" smtClean="0"/>
              <a:pPr/>
              <a:t>1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39288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92A10-FD2C-4913-AD27-13D032B380EA}" type="slidenum">
              <a:rPr lang="fr-CA" smtClean="0"/>
              <a:pPr/>
              <a:t>10</a:t>
            </a:fld>
            <a:endParaRPr lang="fr-C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338" y="52388"/>
            <a:ext cx="6029325" cy="675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8622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92A10-FD2C-4913-AD27-13D032B380EA}" type="slidenum">
              <a:rPr lang="fr-CA" smtClean="0"/>
              <a:pPr/>
              <a:t>11</a:t>
            </a:fld>
            <a:endParaRPr lang="fr-C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701" y="345056"/>
            <a:ext cx="3619248" cy="405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785004" y="4882419"/>
            <a:ext cx="77465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http://www.ctreq.qc.ca/nouveau-repertoire-de-pratiques-efficaces-prevenir-difficultes-de-comportement/</a:t>
            </a:r>
          </a:p>
        </p:txBody>
      </p:sp>
      <p:sp>
        <p:nvSpPr>
          <p:cNvPr id="7" name="Flèche droite 6"/>
          <p:cNvSpPr/>
          <p:nvPr/>
        </p:nvSpPr>
        <p:spPr>
          <a:xfrm rot="8123667">
            <a:off x="1626892" y="4332301"/>
            <a:ext cx="845389" cy="23722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55247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50165" y="1327299"/>
            <a:ext cx="8315865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répertoire de pratiques comprend:</a:t>
            </a:r>
          </a:p>
          <a:p>
            <a:endParaRPr lang="fr-CA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2000" b="1" dirty="0" smtClean="0">
                <a:solidFill>
                  <a:schemeClr val="accent1">
                    <a:lumMod val="75000"/>
                  </a:schemeClr>
                </a:solidFill>
              </a:rPr>
              <a:t>Une démarche de prévention des difficultés de comportement</a:t>
            </a:r>
            <a:br>
              <a:rPr lang="fr-CA" sz="2000" b="1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fr-CA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2000" b="1" dirty="0" smtClean="0">
                <a:solidFill>
                  <a:schemeClr val="accent1">
                    <a:lumMod val="75000"/>
                  </a:schemeClr>
                </a:solidFill>
              </a:rPr>
              <a:t>Des programmes pour prévenir les difficultés de comportement</a:t>
            </a:r>
            <a:br>
              <a:rPr lang="fr-CA" sz="2000" b="1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fr-CA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2000" b="1" dirty="0" smtClean="0">
                <a:solidFill>
                  <a:schemeClr val="accent1">
                    <a:lumMod val="75000"/>
                  </a:schemeClr>
                </a:solidFill>
              </a:rPr>
              <a:t>Des conditions facilitantes pour l’implantation des pratiques</a:t>
            </a:r>
            <a:br>
              <a:rPr lang="fr-CA" sz="2000" b="1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fr-CA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2000" b="1" dirty="0" smtClean="0">
                <a:solidFill>
                  <a:schemeClr val="accent1">
                    <a:lumMod val="75000"/>
                  </a:schemeClr>
                </a:solidFill>
              </a:rPr>
              <a:t>Des outils: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CA" b="1" i="1" dirty="0" smtClean="0">
                <a:solidFill>
                  <a:schemeClr val="accent1">
                    <a:lumMod val="75000"/>
                  </a:schemeClr>
                </a:solidFill>
              </a:rPr>
              <a:t>Grille réflexive des interventions universelles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CA" b="1" i="1" dirty="0" smtClean="0">
                <a:solidFill>
                  <a:schemeClr val="accent1">
                    <a:lumMod val="75000"/>
                  </a:schemeClr>
                </a:solidFill>
              </a:rPr>
              <a:t>Grille d’observation des comportements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CA" b="1" i="1" dirty="0" smtClean="0">
                <a:solidFill>
                  <a:schemeClr val="accent1">
                    <a:lumMod val="75000"/>
                  </a:schemeClr>
                </a:solidFill>
              </a:rPr>
              <a:t>Fiche d’analyse des comportements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CA" b="1" i="1" dirty="0" smtClean="0">
                <a:solidFill>
                  <a:schemeClr val="accent1">
                    <a:lumMod val="75000"/>
                  </a:schemeClr>
                </a:solidFill>
              </a:rPr>
              <a:t>Grille de suivi des interventions</a:t>
            </a:r>
            <a:r>
              <a:rPr lang="fr-CA" sz="20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fr-CA" sz="2000" b="1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fr-CA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2000" b="1" dirty="0" smtClean="0">
                <a:solidFill>
                  <a:schemeClr val="accent1">
                    <a:lumMod val="75000"/>
                  </a:schemeClr>
                </a:solidFill>
              </a:rPr>
              <a:t>Bibliographie</a:t>
            </a:r>
            <a:endParaRPr lang="fr-CA" sz="2000" dirty="0"/>
          </a:p>
          <a:p>
            <a:endParaRPr lang="fr-CA" sz="2400" dirty="0">
              <a:solidFill>
                <a:srgbClr val="C00000"/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92A10-FD2C-4913-AD27-13D032B380EA}" type="slidenum">
              <a:rPr lang="fr-CA" smtClean="0"/>
              <a:pPr/>
              <a:t>12</a:t>
            </a:fld>
            <a:endParaRPr lang="fr-CA" dirty="0"/>
          </a:p>
        </p:txBody>
      </p:sp>
      <p:sp>
        <p:nvSpPr>
          <p:cNvPr id="2" name="Flèche droite 1"/>
          <p:cNvSpPr/>
          <p:nvPr/>
        </p:nvSpPr>
        <p:spPr>
          <a:xfrm>
            <a:off x="181155" y="2147977"/>
            <a:ext cx="362309" cy="26741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49619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92A10-FD2C-4913-AD27-13D032B380EA}" type="slidenum">
              <a:rPr lang="fr-CA" smtClean="0"/>
              <a:pPr/>
              <a:t>13</a:t>
            </a:fld>
            <a:endParaRPr lang="fr-C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200" y="897146"/>
            <a:ext cx="8016306" cy="4960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6822031" y="4880948"/>
            <a:ext cx="1789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Enseignant(e)s</a:t>
            </a:r>
            <a:endParaRPr lang="fr-CA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7011804" y="3299438"/>
            <a:ext cx="1391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Chercheurs</a:t>
            </a:r>
            <a:endParaRPr lang="fr-CA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29453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465827" y="1327299"/>
            <a:ext cx="8039818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validité du répertoire</a:t>
            </a:r>
          </a:p>
          <a:p>
            <a:endParaRPr lang="fr-CA" sz="2400" b="1" dirty="0"/>
          </a:p>
          <a:p>
            <a:r>
              <a:rPr lang="fr-CA" sz="2000" b="1" dirty="0">
                <a:solidFill>
                  <a:schemeClr val="accent1">
                    <a:lumMod val="75000"/>
                  </a:schemeClr>
                </a:solidFill>
              </a:rPr>
              <a:t>Le répertoire recense des interventions qui réfèrent à des pratiques appuyées par la recherche ou qui ont fait l’objet d’expériences concluantes dans les milieux scolaires </a:t>
            </a:r>
            <a:r>
              <a:rPr lang="fr-CA" sz="20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(validité</a:t>
            </a:r>
          </a:p>
          <a:p>
            <a:r>
              <a:rPr lang="fr-CA" sz="20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scientifique et « de terrain »)</a:t>
            </a:r>
            <a:r>
              <a:rPr lang="fr-CA" sz="2000" b="1" dirty="0">
                <a:solidFill>
                  <a:schemeClr val="accent1">
                    <a:lumMod val="75000"/>
                  </a:schemeClr>
                </a:solidFill>
              </a:rPr>
              <a:t>. </a:t>
            </a:r>
          </a:p>
          <a:p>
            <a:r>
              <a:rPr lang="fr-CA" sz="2000" b="1" dirty="0">
                <a:solidFill>
                  <a:schemeClr val="accent1">
                    <a:lumMod val="75000"/>
                  </a:schemeClr>
                </a:solidFill>
              </a:rPr>
              <a:t> </a:t>
            </a:r>
          </a:p>
          <a:p>
            <a:r>
              <a:rPr lang="fr-CA" sz="2000" b="1" dirty="0" smtClean="0">
                <a:solidFill>
                  <a:schemeClr val="accent1">
                    <a:lumMod val="75000"/>
                  </a:schemeClr>
                </a:solidFill>
              </a:rPr>
              <a:t>Ces pratiques </a:t>
            </a:r>
            <a:r>
              <a:rPr lang="fr-CA" sz="2000" b="1" dirty="0">
                <a:solidFill>
                  <a:schemeClr val="accent1">
                    <a:lumMod val="75000"/>
                  </a:schemeClr>
                </a:solidFill>
              </a:rPr>
              <a:t>ont été identifiées à partir d’écrits pertinents dans le domaine de l’éducation. Des enseignantes ont été consultées afin de valider les  interventions proposées dans ce répertoir</a:t>
            </a:r>
            <a:r>
              <a:rPr lang="fr-CA" sz="2000" dirty="0"/>
              <a:t>e</a:t>
            </a:r>
          </a:p>
          <a:p>
            <a:endParaRPr lang="fr-CA" sz="2400" dirty="0">
              <a:solidFill>
                <a:srgbClr val="C00000"/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92A10-FD2C-4913-AD27-13D032B380EA}" type="slidenum">
              <a:rPr lang="fr-CA" smtClean="0"/>
              <a:pPr/>
              <a:t>14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966905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48870" y="1203584"/>
            <a:ext cx="58987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sz="2400" dirty="0" smtClean="0"/>
              <a:t>Le modèle de réponse à l’intervention (RAI)</a:t>
            </a:r>
            <a:endParaRPr lang="fr-CA" sz="2400" dirty="0"/>
          </a:p>
        </p:txBody>
      </p:sp>
      <p:grpSp>
        <p:nvGrpSpPr>
          <p:cNvPr id="2" name="Groupe 1"/>
          <p:cNvGrpSpPr/>
          <p:nvPr/>
        </p:nvGrpSpPr>
        <p:grpSpPr>
          <a:xfrm>
            <a:off x="1398494" y="1900518"/>
            <a:ext cx="5549152" cy="3605624"/>
            <a:chOff x="1550895" y="1664953"/>
            <a:chExt cx="5083464" cy="3841189"/>
          </a:xfrm>
        </p:grpSpPr>
        <p:sp>
          <p:nvSpPr>
            <p:cNvPr id="7" name="ZoneTexte 6"/>
            <p:cNvSpPr txBox="1"/>
            <p:nvPr>
              <p:custDataLst>
                <p:tags r:id="rId1"/>
              </p:custDataLst>
            </p:nvPr>
          </p:nvSpPr>
          <p:spPr>
            <a:xfrm>
              <a:off x="1738179" y="1664953"/>
              <a:ext cx="5308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 </a:t>
              </a:r>
            </a:p>
          </p:txBody>
        </p:sp>
        <p:sp>
          <p:nvSpPr>
            <p:cNvPr id="22" name="Triangle isocèle 21"/>
            <p:cNvSpPr/>
            <p:nvPr/>
          </p:nvSpPr>
          <p:spPr>
            <a:xfrm>
              <a:off x="1550895" y="1766048"/>
              <a:ext cx="3605298" cy="3740094"/>
            </a:xfrm>
            <a:prstGeom prst="triangle">
              <a:avLst/>
            </a:prstGeom>
            <a:gradFill flip="none" rotWithShape="1">
              <a:gsLst>
                <a:gs pos="0">
                  <a:srgbClr val="009999">
                    <a:shade val="30000"/>
                    <a:satMod val="115000"/>
                  </a:srgbClr>
                </a:gs>
                <a:gs pos="50000">
                  <a:srgbClr val="009999">
                    <a:shade val="67500"/>
                    <a:satMod val="115000"/>
                  </a:srgbClr>
                </a:gs>
                <a:gs pos="100000">
                  <a:srgbClr val="009999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23" name="Groupe 22"/>
            <p:cNvGrpSpPr/>
            <p:nvPr/>
          </p:nvGrpSpPr>
          <p:grpSpPr>
            <a:xfrm>
              <a:off x="3188615" y="2231636"/>
              <a:ext cx="2381925" cy="962333"/>
              <a:chOff x="945832" y="174924"/>
              <a:chExt cx="1130935" cy="411866"/>
            </a:xfrm>
          </p:grpSpPr>
          <p:sp>
            <p:nvSpPr>
              <p:cNvPr id="30" name="Rectangle à coins arrondis 29"/>
              <p:cNvSpPr/>
              <p:nvPr/>
            </p:nvSpPr>
            <p:spPr>
              <a:xfrm>
                <a:off x="945832" y="174924"/>
                <a:ext cx="1130935" cy="411866"/>
              </a:xfrm>
              <a:prstGeom prst="roundRect">
                <a:avLst/>
              </a:prstGeom>
              <a:solidFill>
                <a:srgbClr val="FFC000">
                  <a:alpha val="90000"/>
                </a:srgbClr>
              </a:solidFill>
              <a:ln w="3175">
                <a:noFill/>
              </a:ln>
            </p:spPr>
            <p:style>
              <a:lnRef idx="2">
                <a:scrgbClr r="0" g="0" b="0"/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1" name="Rectangle 30"/>
              <p:cNvSpPr/>
              <p:nvPr/>
            </p:nvSpPr>
            <p:spPr>
              <a:xfrm>
                <a:off x="965938" y="195030"/>
                <a:ext cx="1090723" cy="371654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6670" tIns="26670" rIns="26670" bIns="26670" numCol="1" spcCol="1270" anchor="ctr" anchorCtr="0">
                <a:noAutofit/>
              </a:bodyPr>
              <a:lstStyle/>
              <a:p>
                <a:pPr lvl="0" algn="ctr" defTabSz="3111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r-CA" sz="1600" b="1" kern="1200" dirty="0">
                    <a:solidFill>
                      <a:schemeClr val="tx1"/>
                    </a:solidFill>
                  </a:rPr>
                  <a:t>Intervention individualisée</a:t>
                </a:r>
                <a:br>
                  <a:rPr lang="fr-CA" sz="1600" b="1" kern="1200" dirty="0">
                    <a:solidFill>
                      <a:schemeClr val="tx1"/>
                    </a:solidFill>
                  </a:rPr>
                </a:br>
                <a:r>
                  <a:rPr lang="fr-CA" sz="1600" b="1" kern="1200" dirty="0" smtClean="0">
                    <a:solidFill>
                      <a:schemeClr val="tx1"/>
                    </a:solidFill>
                  </a:rPr>
                  <a:t>5 % </a:t>
                </a:r>
                <a:r>
                  <a:rPr lang="fr-CA" sz="1600" b="1" kern="1200" dirty="0">
                    <a:solidFill>
                      <a:schemeClr val="tx1"/>
                    </a:solidFill>
                  </a:rPr>
                  <a:t>des élèves</a:t>
                </a:r>
              </a:p>
            </p:txBody>
          </p:sp>
        </p:grpSp>
        <p:grpSp>
          <p:nvGrpSpPr>
            <p:cNvPr id="24" name="Groupe 23"/>
            <p:cNvGrpSpPr/>
            <p:nvPr/>
          </p:nvGrpSpPr>
          <p:grpSpPr>
            <a:xfrm>
              <a:off x="3191919" y="3350042"/>
              <a:ext cx="2327673" cy="962333"/>
              <a:chOff x="945832" y="638274"/>
              <a:chExt cx="1130935" cy="411866"/>
            </a:xfrm>
            <a:solidFill>
              <a:srgbClr val="FFC000"/>
            </a:solidFill>
          </p:grpSpPr>
          <p:sp>
            <p:nvSpPr>
              <p:cNvPr id="28" name="Rectangle à coins arrondis 27"/>
              <p:cNvSpPr/>
              <p:nvPr/>
            </p:nvSpPr>
            <p:spPr>
              <a:xfrm>
                <a:off x="945832" y="638274"/>
                <a:ext cx="1130935" cy="411866"/>
              </a:xfrm>
              <a:prstGeom prst="roundRect">
                <a:avLst/>
              </a:prstGeom>
              <a:grpFill/>
              <a:ln w="3175">
                <a:noFill/>
              </a:ln>
            </p:spPr>
            <p:style>
              <a:lnRef idx="2">
                <a:scrgbClr r="0" g="0" b="0"/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9" name="Rectangle 28"/>
              <p:cNvSpPr/>
              <p:nvPr/>
            </p:nvSpPr>
            <p:spPr>
              <a:xfrm>
                <a:off x="965938" y="658380"/>
                <a:ext cx="1090723" cy="37165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6670" tIns="26670" rIns="26670" bIns="26670" numCol="1" spcCol="1270" anchor="ctr" anchorCtr="0">
                <a:noAutofit/>
              </a:bodyPr>
              <a:lstStyle/>
              <a:p>
                <a:pPr lvl="0" algn="ctr" defTabSz="3111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r-CA" sz="1600" b="1" kern="1200" dirty="0">
                    <a:solidFill>
                      <a:schemeClr val="tx1"/>
                    </a:solidFill>
                  </a:rPr>
                  <a:t>Interventions ciblées</a:t>
                </a:r>
                <a:br>
                  <a:rPr lang="fr-CA" sz="1600" b="1" kern="1200" dirty="0">
                    <a:solidFill>
                      <a:schemeClr val="tx1"/>
                    </a:solidFill>
                  </a:rPr>
                </a:br>
                <a:r>
                  <a:rPr lang="fr-CA" sz="1600" b="1" kern="1200" dirty="0" smtClean="0">
                    <a:solidFill>
                      <a:schemeClr val="tx1"/>
                    </a:solidFill>
                  </a:rPr>
                  <a:t>15 % </a:t>
                </a:r>
                <a:r>
                  <a:rPr lang="fr-CA" sz="1600" b="1" kern="1200" dirty="0">
                    <a:solidFill>
                      <a:schemeClr val="tx1"/>
                    </a:solidFill>
                  </a:rPr>
                  <a:t>des élèves</a:t>
                </a:r>
              </a:p>
            </p:txBody>
          </p:sp>
        </p:grpSp>
        <p:grpSp>
          <p:nvGrpSpPr>
            <p:cNvPr id="25" name="Groupe 24"/>
            <p:cNvGrpSpPr/>
            <p:nvPr/>
          </p:nvGrpSpPr>
          <p:grpSpPr>
            <a:xfrm>
              <a:off x="3191919" y="4440618"/>
              <a:ext cx="2327673" cy="962333"/>
              <a:chOff x="945832" y="1101625"/>
              <a:chExt cx="1130935" cy="411866"/>
            </a:xfrm>
            <a:solidFill>
              <a:srgbClr val="FFC000"/>
            </a:solidFill>
          </p:grpSpPr>
          <p:sp>
            <p:nvSpPr>
              <p:cNvPr id="26" name="Rectangle à coins arrondis 25"/>
              <p:cNvSpPr/>
              <p:nvPr/>
            </p:nvSpPr>
            <p:spPr>
              <a:xfrm>
                <a:off x="945832" y="1101625"/>
                <a:ext cx="1130935" cy="411866"/>
              </a:xfrm>
              <a:prstGeom prst="roundRect">
                <a:avLst/>
              </a:prstGeom>
              <a:grpFill/>
              <a:ln w="3175">
                <a:noFill/>
              </a:ln>
            </p:spPr>
            <p:style>
              <a:lnRef idx="2">
                <a:scrgbClr r="0" g="0" b="0"/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7" name="Rectangle 26"/>
              <p:cNvSpPr/>
              <p:nvPr/>
            </p:nvSpPr>
            <p:spPr>
              <a:xfrm>
                <a:off x="965938" y="1121731"/>
                <a:ext cx="1090723" cy="37165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6670" tIns="26670" rIns="26670" bIns="26670" numCol="1" spcCol="1270" anchor="ctr" anchorCtr="0">
                <a:noAutofit/>
              </a:bodyPr>
              <a:lstStyle/>
              <a:p>
                <a:pPr lvl="0" algn="ctr" defTabSz="3111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r-CA" sz="1600" b="1" kern="1200" dirty="0">
                    <a:solidFill>
                      <a:schemeClr val="tx1"/>
                    </a:solidFill>
                  </a:rPr>
                  <a:t>Interventions universelles</a:t>
                </a:r>
                <a:br>
                  <a:rPr lang="fr-CA" sz="1600" b="1" kern="1200" dirty="0">
                    <a:solidFill>
                      <a:schemeClr val="tx1"/>
                    </a:solidFill>
                  </a:rPr>
                </a:br>
                <a:r>
                  <a:rPr lang="fr-CA" sz="1600" b="1" kern="1200" dirty="0" smtClean="0">
                    <a:solidFill>
                      <a:schemeClr val="tx1"/>
                    </a:solidFill>
                  </a:rPr>
                  <a:t>80 % </a:t>
                </a:r>
                <a:r>
                  <a:rPr lang="fr-CA" sz="1600" b="1" kern="1200" dirty="0">
                    <a:solidFill>
                      <a:schemeClr val="tx1"/>
                    </a:solidFill>
                  </a:rPr>
                  <a:t>des élèves</a:t>
                </a:r>
              </a:p>
            </p:txBody>
          </p:sp>
        </p:grpSp>
        <p:pic>
          <p:nvPicPr>
            <p:cNvPr id="13" name="Image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75261" y="3350042"/>
              <a:ext cx="802840" cy="802840"/>
            </a:xfrm>
            <a:prstGeom prst="rect">
              <a:avLst/>
            </a:prstGeom>
          </p:spPr>
        </p:pic>
        <p:pic>
          <p:nvPicPr>
            <p:cNvPr id="15" name="Image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9004" y="4464106"/>
              <a:ext cx="915355" cy="915355"/>
            </a:xfrm>
            <a:prstGeom prst="rect">
              <a:avLst/>
            </a:prstGeom>
          </p:spPr>
        </p:pic>
        <p:pic>
          <p:nvPicPr>
            <p:cNvPr id="32" name="Image 3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4649" y="2278614"/>
              <a:ext cx="868377" cy="8683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13839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116140" y="1016763"/>
            <a:ext cx="589877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interventions pouvant contribuer à la prévention des difficultés de </a:t>
            </a:r>
            <a:r>
              <a:rPr lang="fr-CA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comportement:</a:t>
            </a:r>
          </a:p>
          <a:p>
            <a:endParaRPr lang="fr-CA" sz="2400" b="1" dirty="0"/>
          </a:p>
          <a:p>
            <a:pPr marL="457200" indent="-457200">
              <a:buFont typeface="+mj-lt"/>
              <a:buAutoNum type="arabicPeriod"/>
            </a:pPr>
            <a:r>
              <a:rPr lang="fr-CA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 interventions universelles s’adressant aux élèves de toute la classe </a:t>
            </a:r>
            <a:br>
              <a:rPr lang="fr-CA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fr-CA" sz="24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+mj-lt"/>
              <a:buAutoNum type="arabicPeriod"/>
            </a:pPr>
            <a:r>
              <a:rPr lang="fr-CA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 interventions ciblées s’adressant à quelques élèves selon leurs difficultés et leurs besoins </a:t>
            </a:r>
            <a:endParaRPr lang="fr-CA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92A10-FD2C-4913-AD27-13D032B380EA}" type="slidenum">
              <a:rPr lang="fr-CA" smtClean="0"/>
              <a:pPr/>
              <a:t>16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986668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116140" y="1016763"/>
            <a:ext cx="58987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Quatre </a:t>
            </a:r>
            <a:r>
              <a:rPr lang="fr-CA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pratiques </a:t>
            </a:r>
            <a:r>
              <a:rPr lang="fr-CA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universelles </a:t>
            </a:r>
            <a:r>
              <a:rPr lang="fr-CA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pouvant </a:t>
            </a:r>
            <a:r>
              <a:rPr lang="fr-CA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contribuer à la prévention des difficultés de comportement </a:t>
            </a:r>
          </a:p>
        </p:txBody>
      </p:sp>
      <p:grpSp>
        <p:nvGrpSpPr>
          <p:cNvPr id="22" name="Groupe 21"/>
          <p:cNvGrpSpPr/>
          <p:nvPr/>
        </p:nvGrpSpPr>
        <p:grpSpPr>
          <a:xfrm>
            <a:off x="613466" y="1695102"/>
            <a:ext cx="7970915" cy="3776277"/>
            <a:chOff x="640963" y="1175148"/>
            <a:chExt cx="7970915" cy="3776277"/>
          </a:xfrm>
        </p:grpSpPr>
        <p:sp>
          <p:nvSpPr>
            <p:cNvPr id="7" name="ZoneTexte 6"/>
            <p:cNvSpPr txBox="1"/>
            <p:nvPr>
              <p:custDataLst>
                <p:tags r:id="rId1"/>
              </p:custDataLst>
            </p:nvPr>
          </p:nvSpPr>
          <p:spPr>
            <a:xfrm>
              <a:off x="640963" y="1175148"/>
              <a:ext cx="4985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 </a:t>
              </a:r>
            </a:p>
          </p:txBody>
        </p:sp>
        <p:grpSp>
          <p:nvGrpSpPr>
            <p:cNvPr id="19" name="Groupe 18"/>
            <p:cNvGrpSpPr/>
            <p:nvPr/>
          </p:nvGrpSpPr>
          <p:grpSpPr>
            <a:xfrm>
              <a:off x="1116140" y="1843890"/>
              <a:ext cx="3482784" cy="1408000"/>
              <a:chOff x="1148455" y="1959124"/>
              <a:chExt cx="3482784" cy="1408000"/>
            </a:xfrm>
          </p:grpSpPr>
          <p:sp>
            <p:nvSpPr>
              <p:cNvPr id="2" name="Rectangle 1"/>
              <p:cNvSpPr/>
              <p:nvPr/>
            </p:nvSpPr>
            <p:spPr>
              <a:xfrm>
                <a:off x="1148455" y="1959124"/>
                <a:ext cx="3482784" cy="1408000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  <p:sp>
            <p:nvSpPr>
              <p:cNvPr id="5" name="ZoneTexte 4"/>
              <p:cNvSpPr txBox="1"/>
              <p:nvPr/>
            </p:nvSpPr>
            <p:spPr>
              <a:xfrm>
                <a:off x="1293389" y="2317931"/>
                <a:ext cx="2562046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A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1. L’établissement </a:t>
                </a:r>
                <a:r>
                  <a:rPr lang="fr-CA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de relations </a:t>
                </a:r>
                <a:r>
                  <a:rPr lang="fr-CA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positives enseignant-élèves</a:t>
                </a:r>
                <a:endParaRPr lang="fr-CA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9" name="Groupe 8"/>
            <p:cNvGrpSpPr/>
            <p:nvPr/>
          </p:nvGrpSpPr>
          <p:grpSpPr>
            <a:xfrm>
              <a:off x="4643749" y="1852905"/>
              <a:ext cx="3968129" cy="1389970"/>
              <a:chOff x="4422442" y="1968139"/>
              <a:chExt cx="3968129" cy="1389970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4656130" y="1968139"/>
                <a:ext cx="3484795" cy="1389970"/>
              </a:xfrm>
              <a:prstGeom prst="rect">
                <a:avLst/>
              </a:prstGeom>
              <a:solidFill>
                <a:srgbClr val="2CD4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4422442" y="2076792"/>
                <a:ext cx="3968129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fr-CA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2. </a:t>
                </a:r>
                <a:r>
                  <a:rPr lang="fr-CA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</a:t>
                </a:r>
                <a:r>
                  <a:rPr lang="fr-CA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tratégies </a:t>
                </a:r>
                <a:r>
                  <a:rPr lang="fr-CA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éducatives axées sur </a:t>
                </a:r>
                <a:r>
                  <a:rPr lang="fr-CA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l’autonomie </a:t>
                </a:r>
                <a:r>
                  <a:rPr lang="fr-CA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et </a:t>
                </a:r>
                <a:r>
                  <a:rPr lang="fr-CA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le </a:t>
                </a:r>
                <a:r>
                  <a:rPr lang="fr-CA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sentiment de compétence des élèves</a:t>
                </a:r>
              </a:p>
            </p:txBody>
          </p:sp>
        </p:grpSp>
        <p:sp>
          <p:nvSpPr>
            <p:cNvPr id="16" name="Rectangle 15"/>
            <p:cNvSpPr/>
            <p:nvPr/>
          </p:nvSpPr>
          <p:spPr>
            <a:xfrm>
              <a:off x="4877438" y="3578427"/>
              <a:ext cx="3484794" cy="137299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041197" y="4029420"/>
              <a:ext cx="335392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CA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4. L’organisation </a:t>
              </a:r>
              <a:r>
                <a:rPr lang="fr-CA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de la classe</a:t>
              </a:r>
            </a:p>
          </p:txBody>
        </p:sp>
        <p:grpSp>
          <p:nvGrpSpPr>
            <p:cNvPr id="20" name="Groupe 19"/>
            <p:cNvGrpSpPr/>
            <p:nvPr/>
          </p:nvGrpSpPr>
          <p:grpSpPr>
            <a:xfrm>
              <a:off x="1096543" y="3578427"/>
              <a:ext cx="3623136" cy="1372998"/>
              <a:chOff x="1139484" y="3384587"/>
              <a:chExt cx="3623136" cy="1372998"/>
            </a:xfrm>
          </p:grpSpPr>
          <p:sp>
            <p:nvSpPr>
              <p:cNvPr id="8" name="Line 8"/>
              <p:cNvSpPr>
                <a:spLocks noChangeShapeType="1"/>
              </p:cNvSpPr>
              <p:nvPr>
                <p:custDataLst>
                  <p:tags r:id="rId2"/>
                </p:custDataLst>
              </p:nvPr>
            </p:nvSpPr>
            <p:spPr bwMode="auto">
              <a:xfrm flipH="1">
                <a:off x="4225217" y="4153298"/>
                <a:ext cx="152400" cy="228600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1139484" y="3384587"/>
                <a:ext cx="3491756" cy="1372998"/>
              </a:xfrm>
              <a:prstGeom prst="rect">
                <a:avLst/>
              </a:prstGeom>
              <a:solidFill>
                <a:srgbClr val="2CD4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1147528" y="3841764"/>
                <a:ext cx="361509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CA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3. La </a:t>
                </a:r>
                <a:r>
                  <a:rPr lang="fr-CA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gestion des comportements</a:t>
                </a:r>
              </a:p>
            </p:txBody>
          </p:sp>
        </p:grpSp>
        <p:pic>
          <p:nvPicPr>
            <p:cNvPr id="4" name="Image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93841" y="2616051"/>
              <a:ext cx="1413369" cy="1413369"/>
            </a:xfrm>
            <a:prstGeom prst="rect">
              <a:avLst/>
            </a:prstGeom>
          </p:spPr>
        </p:pic>
      </p:grp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92A10-FD2C-4913-AD27-13D032B380EA}" type="slidenum">
              <a:rPr lang="fr-CA" smtClean="0"/>
              <a:pPr/>
              <a:t>17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578401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48870" y="1203584"/>
            <a:ext cx="58987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sz="2400" dirty="0" smtClean="0"/>
              <a:t>Le modèle de réponse à l’intervention (RAI)</a:t>
            </a:r>
            <a:endParaRPr lang="fr-CA" sz="2400" dirty="0"/>
          </a:p>
        </p:txBody>
      </p:sp>
      <p:grpSp>
        <p:nvGrpSpPr>
          <p:cNvPr id="2" name="Groupe 1"/>
          <p:cNvGrpSpPr/>
          <p:nvPr/>
        </p:nvGrpSpPr>
        <p:grpSpPr>
          <a:xfrm>
            <a:off x="1398494" y="1900518"/>
            <a:ext cx="5549152" cy="3605624"/>
            <a:chOff x="1550895" y="1664953"/>
            <a:chExt cx="5083464" cy="3841189"/>
          </a:xfrm>
        </p:grpSpPr>
        <p:sp>
          <p:nvSpPr>
            <p:cNvPr id="7" name="ZoneTexte 6"/>
            <p:cNvSpPr txBox="1"/>
            <p:nvPr>
              <p:custDataLst>
                <p:tags r:id="rId1"/>
              </p:custDataLst>
            </p:nvPr>
          </p:nvSpPr>
          <p:spPr>
            <a:xfrm>
              <a:off x="1738179" y="1664953"/>
              <a:ext cx="5308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 </a:t>
              </a:r>
            </a:p>
          </p:txBody>
        </p:sp>
        <p:sp>
          <p:nvSpPr>
            <p:cNvPr id="22" name="Triangle isocèle 21"/>
            <p:cNvSpPr/>
            <p:nvPr/>
          </p:nvSpPr>
          <p:spPr>
            <a:xfrm>
              <a:off x="1550895" y="1766048"/>
              <a:ext cx="3605298" cy="3740094"/>
            </a:xfrm>
            <a:prstGeom prst="triangle">
              <a:avLst/>
            </a:prstGeom>
            <a:gradFill flip="none" rotWithShape="1">
              <a:gsLst>
                <a:gs pos="0">
                  <a:srgbClr val="009999">
                    <a:shade val="30000"/>
                    <a:satMod val="115000"/>
                  </a:srgbClr>
                </a:gs>
                <a:gs pos="50000">
                  <a:srgbClr val="009999">
                    <a:shade val="67500"/>
                    <a:satMod val="115000"/>
                  </a:srgbClr>
                </a:gs>
                <a:gs pos="100000">
                  <a:srgbClr val="009999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23" name="Groupe 22"/>
            <p:cNvGrpSpPr/>
            <p:nvPr/>
          </p:nvGrpSpPr>
          <p:grpSpPr>
            <a:xfrm>
              <a:off x="3188615" y="2231636"/>
              <a:ext cx="2381925" cy="962333"/>
              <a:chOff x="945832" y="174924"/>
              <a:chExt cx="1130935" cy="411866"/>
            </a:xfrm>
          </p:grpSpPr>
          <p:sp>
            <p:nvSpPr>
              <p:cNvPr id="30" name="Rectangle à coins arrondis 29"/>
              <p:cNvSpPr/>
              <p:nvPr/>
            </p:nvSpPr>
            <p:spPr>
              <a:xfrm>
                <a:off x="945832" y="174924"/>
                <a:ext cx="1130935" cy="411866"/>
              </a:xfrm>
              <a:prstGeom prst="roundRect">
                <a:avLst/>
              </a:prstGeom>
              <a:solidFill>
                <a:srgbClr val="FFC000">
                  <a:alpha val="90000"/>
                </a:srgbClr>
              </a:solidFill>
              <a:ln w="3175">
                <a:noFill/>
              </a:ln>
            </p:spPr>
            <p:style>
              <a:lnRef idx="2">
                <a:scrgbClr r="0" g="0" b="0"/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1" name="Rectangle 30"/>
              <p:cNvSpPr/>
              <p:nvPr/>
            </p:nvSpPr>
            <p:spPr>
              <a:xfrm>
                <a:off x="965938" y="195030"/>
                <a:ext cx="1090723" cy="371654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6670" tIns="26670" rIns="26670" bIns="26670" numCol="1" spcCol="1270" anchor="ctr" anchorCtr="0">
                <a:noAutofit/>
              </a:bodyPr>
              <a:lstStyle/>
              <a:p>
                <a:pPr lvl="0" algn="ctr" defTabSz="3111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r-CA" sz="1600" b="1" kern="1200" dirty="0">
                    <a:solidFill>
                      <a:schemeClr val="tx1"/>
                    </a:solidFill>
                  </a:rPr>
                  <a:t>Intervention individualisée</a:t>
                </a:r>
                <a:br>
                  <a:rPr lang="fr-CA" sz="1600" b="1" kern="1200" dirty="0">
                    <a:solidFill>
                      <a:schemeClr val="tx1"/>
                    </a:solidFill>
                  </a:rPr>
                </a:br>
                <a:r>
                  <a:rPr lang="fr-CA" sz="1600" b="1" kern="1200" dirty="0" smtClean="0">
                    <a:solidFill>
                      <a:schemeClr val="tx1"/>
                    </a:solidFill>
                  </a:rPr>
                  <a:t>5 % </a:t>
                </a:r>
                <a:r>
                  <a:rPr lang="fr-CA" sz="1600" b="1" kern="1200" dirty="0">
                    <a:solidFill>
                      <a:schemeClr val="tx1"/>
                    </a:solidFill>
                  </a:rPr>
                  <a:t>des élèves</a:t>
                </a:r>
              </a:p>
            </p:txBody>
          </p:sp>
        </p:grpSp>
        <p:grpSp>
          <p:nvGrpSpPr>
            <p:cNvPr id="24" name="Groupe 23"/>
            <p:cNvGrpSpPr/>
            <p:nvPr/>
          </p:nvGrpSpPr>
          <p:grpSpPr>
            <a:xfrm>
              <a:off x="3191919" y="3350042"/>
              <a:ext cx="2327673" cy="962333"/>
              <a:chOff x="945832" y="638274"/>
              <a:chExt cx="1130935" cy="411866"/>
            </a:xfrm>
            <a:solidFill>
              <a:srgbClr val="FFC000"/>
            </a:solidFill>
          </p:grpSpPr>
          <p:sp>
            <p:nvSpPr>
              <p:cNvPr id="28" name="Rectangle à coins arrondis 27"/>
              <p:cNvSpPr/>
              <p:nvPr/>
            </p:nvSpPr>
            <p:spPr>
              <a:xfrm>
                <a:off x="945832" y="638274"/>
                <a:ext cx="1130935" cy="411866"/>
              </a:xfrm>
              <a:prstGeom prst="roundRect">
                <a:avLst/>
              </a:prstGeom>
              <a:grpFill/>
              <a:ln w="3175">
                <a:noFill/>
              </a:ln>
            </p:spPr>
            <p:style>
              <a:lnRef idx="2">
                <a:scrgbClr r="0" g="0" b="0"/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9" name="Rectangle 28"/>
              <p:cNvSpPr/>
              <p:nvPr/>
            </p:nvSpPr>
            <p:spPr>
              <a:xfrm>
                <a:off x="965938" y="658380"/>
                <a:ext cx="1090723" cy="37165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6670" tIns="26670" rIns="26670" bIns="26670" numCol="1" spcCol="1270" anchor="ctr" anchorCtr="0">
                <a:noAutofit/>
              </a:bodyPr>
              <a:lstStyle/>
              <a:p>
                <a:pPr lvl="0" algn="ctr" defTabSz="3111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r-CA" sz="1600" b="1" kern="1200" dirty="0">
                    <a:solidFill>
                      <a:schemeClr val="tx1"/>
                    </a:solidFill>
                  </a:rPr>
                  <a:t>Interventions ciblées</a:t>
                </a:r>
                <a:br>
                  <a:rPr lang="fr-CA" sz="1600" b="1" kern="1200" dirty="0">
                    <a:solidFill>
                      <a:schemeClr val="tx1"/>
                    </a:solidFill>
                  </a:rPr>
                </a:br>
                <a:r>
                  <a:rPr lang="fr-CA" sz="1600" b="1" kern="1200" dirty="0" smtClean="0">
                    <a:solidFill>
                      <a:schemeClr val="tx1"/>
                    </a:solidFill>
                  </a:rPr>
                  <a:t>15 % </a:t>
                </a:r>
                <a:r>
                  <a:rPr lang="fr-CA" sz="1600" b="1" kern="1200" dirty="0">
                    <a:solidFill>
                      <a:schemeClr val="tx1"/>
                    </a:solidFill>
                  </a:rPr>
                  <a:t>des élèves</a:t>
                </a:r>
              </a:p>
            </p:txBody>
          </p:sp>
        </p:grpSp>
        <p:grpSp>
          <p:nvGrpSpPr>
            <p:cNvPr id="25" name="Groupe 24"/>
            <p:cNvGrpSpPr/>
            <p:nvPr/>
          </p:nvGrpSpPr>
          <p:grpSpPr>
            <a:xfrm>
              <a:off x="3191919" y="4440618"/>
              <a:ext cx="2327673" cy="962333"/>
              <a:chOff x="945832" y="1101625"/>
              <a:chExt cx="1130935" cy="411866"/>
            </a:xfrm>
            <a:solidFill>
              <a:srgbClr val="FFC000"/>
            </a:solidFill>
          </p:grpSpPr>
          <p:sp>
            <p:nvSpPr>
              <p:cNvPr id="26" name="Rectangle à coins arrondis 25"/>
              <p:cNvSpPr/>
              <p:nvPr/>
            </p:nvSpPr>
            <p:spPr>
              <a:xfrm>
                <a:off x="945832" y="1101625"/>
                <a:ext cx="1130935" cy="411866"/>
              </a:xfrm>
              <a:prstGeom prst="roundRect">
                <a:avLst/>
              </a:prstGeom>
              <a:grpFill/>
              <a:ln w="3175">
                <a:noFill/>
              </a:ln>
            </p:spPr>
            <p:style>
              <a:lnRef idx="2">
                <a:scrgbClr r="0" g="0" b="0"/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7" name="Rectangle 26"/>
              <p:cNvSpPr/>
              <p:nvPr/>
            </p:nvSpPr>
            <p:spPr>
              <a:xfrm>
                <a:off x="965938" y="1121731"/>
                <a:ext cx="1090723" cy="37165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6670" tIns="26670" rIns="26670" bIns="26670" numCol="1" spcCol="1270" anchor="ctr" anchorCtr="0">
                <a:noAutofit/>
              </a:bodyPr>
              <a:lstStyle/>
              <a:p>
                <a:pPr lvl="0" algn="ctr" defTabSz="3111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r-CA" sz="1600" b="1" kern="1200" dirty="0">
                    <a:solidFill>
                      <a:schemeClr val="tx1"/>
                    </a:solidFill>
                  </a:rPr>
                  <a:t>Interventions universelles</a:t>
                </a:r>
                <a:br>
                  <a:rPr lang="fr-CA" sz="1600" b="1" kern="1200" dirty="0">
                    <a:solidFill>
                      <a:schemeClr val="tx1"/>
                    </a:solidFill>
                  </a:rPr>
                </a:br>
                <a:r>
                  <a:rPr lang="fr-CA" sz="1600" b="1" kern="1200" dirty="0" smtClean="0">
                    <a:solidFill>
                      <a:schemeClr val="tx1"/>
                    </a:solidFill>
                  </a:rPr>
                  <a:t>80 % </a:t>
                </a:r>
                <a:r>
                  <a:rPr lang="fr-CA" sz="1600" b="1" kern="1200" dirty="0">
                    <a:solidFill>
                      <a:schemeClr val="tx1"/>
                    </a:solidFill>
                  </a:rPr>
                  <a:t>des élèves</a:t>
                </a:r>
              </a:p>
            </p:txBody>
          </p:sp>
        </p:grpSp>
        <p:pic>
          <p:nvPicPr>
            <p:cNvPr id="13" name="Image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75261" y="3350042"/>
              <a:ext cx="802840" cy="802840"/>
            </a:xfrm>
            <a:prstGeom prst="rect">
              <a:avLst/>
            </a:prstGeom>
          </p:spPr>
        </p:pic>
        <p:pic>
          <p:nvPicPr>
            <p:cNvPr id="15" name="Image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9004" y="4464106"/>
              <a:ext cx="915355" cy="915355"/>
            </a:xfrm>
            <a:prstGeom prst="rect">
              <a:avLst/>
            </a:prstGeom>
          </p:spPr>
        </p:pic>
        <p:pic>
          <p:nvPicPr>
            <p:cNvPr id="32" name="Image 3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4649" y="2278614"/>
              <a:ext cx="868377" cy="868377"/>
            </a:xfrm>
            <a:prstGeom prst="rect">
              <a:avLst/>
            </a:prstGeom>
          </p:spPr>
        </p:pic>
      </p:grpSp>
      <p:sp>
        <p:nvSpPr>
          <p:cNvPr id="18" name="Flèche droite 17"/>
          <p:cNvSpPr/>
          <p:nvPr/>
        </p:nvSpPr>
        <p:spPr>
          <a:xfrm>
            <a:off x="1268081" y="4726450"/>
            <a:ext cx="845389" cy="47445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01285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76046" y="1327299"/>
            <a:ext cx="866954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L’établissement de relations positives enseignant-élèves</a:t>
            </a:r>
          </a:p>
          <a:p>
            <a:endParaRPr lang="fr-CA" sz="2400" b="1" dirty="0"/>
          </a:p>
          <a:p>
            <a:r>
              <a:rPr lang="fr-CA" sz="2400" dirty="0">
                <a:solidFill>
                  <a:schemeClr val="accent1">
                    <a:lumMod val="75000"/>
                  </a:schemeClr>
                </a:solidFill>
              </a:rPr>
              <a:t>C</a:t>
            </a:r>
            <a:r>
              <a:rPr lang="fr-CA" sz="2400" dirty="0" smtClean="0">
                <a:solidFill>
                  <a:schemeClr val="accent1">
                    <a:lumMod val="75000"/>
                  </a:schemeClr>
                </a:solidFill>
              </a:rPr>
              <a:t>onsiste à </a:t>
            </a:r>
            <a:r>
              <a:rPr lang="fr-CA" sz="2400" dirty="0">
                <a:solidFill>
                  <a:schemeClr val="accent1">
                    <a:lumMod val="75000"/>
                  </a:schemeClr>
                </a:solidFill>
              </a:rPr>
              <a:t>offrir un </a:t>
            </a:r>
            <a:r>
              <a:rPr lang="fr-CA" sz="2400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soutien affectif </a:t>
            </a:r>
            <a:r>
              <a:rPr lang="fr-CA" sz="2400" dirty="0">
                <a:solidFill>
                  <a:schemeClr val="accent1">
                    <a:lumMod val="75000"/>
                  </a:schemeClr>
                </a:solidFill>
              </a:rPr>
              <a:t>aux élèves et à favoriser la création de </a:t>
            </a:r>
            <a:r>
              <a:rPr lang="fr-CA" sz="2400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liens significatifs </a:t>
            </a:r>
            <a:r>
              <a:rPr lang="fr-CA" sz="2400" dirty="0">
                <a:solidFill>
                  <a:schemeClr val="accent1">
                    <a:lumMod val="75000"/>
                  </a:schemeClr>
                </a:solidFill>
              </a:rPr>
              <a:t>(enseignant-élèves / élèves-élèves). </a:t>
            </a:r>
          </a:p>
          <a:p>
            <a:r>
              <a:rPr lang="fr-CA" sz="2400" dirty="0">
                <a:solidFill>
                  <a:schemeClr val="accent1">
                    <a:lumMod val="75000"/>
                  </a:schemeClr>
                </a:solidFill>
              </a:rPr>
              <a:t> </a:t>
            </a:r>
          </a:p>
          <a:p>
            <a:r>
              <a:rPr lang="fr-CA" sz="2400" dirty="0">
                <a:solidFill>
                  <a:schemeClr val="accent1">
                    <a:lumMod val="75000"/>
                  </a:schemeClr>
                </a:solidFill>
              </a:rPr>
              <a:t>Les enseignants adoptent une attitude </a:t>
            </a:r>
            <a:r>
              <a:rPr lang="fr-CA" sz="2400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chaleureuse</a:t>
            </a:r>
            <a:r>
              <a:rPr lang="fr-CA" sz="2400" dirty="0">
                <a:solidFill>
                  <a:schemeClr val="accent1">
                    <a:lumMod val="75000"/>
                  </a:schemeClr>
                </a:solidFill>
              </a:rPr>
              <a:t>, créent un climat empreint de </a:t>
            </a:r>
            <a:r>
              <a:rPr lang="fr-CA" sz="2400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respect mutuel </a:t>
            </a:r>
            <a:r>
              <a:rPr lang="fr-CA" sz="2400" dirty="0">
                <a:solidFill>
                  <a:schemeClr val="accent1">
                    <a:lumMod val="75000"/>
                  </a:schemeClr>
                </a:solidFill>
              </a:rPr>
              <a:t>et ont </a:t>
            </a:r>
            <a:r>
              <a:rPr lang="fr-CA" sz="2400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confiance en la capacité</a:t>
            </a:r>
            <a:r>
              <a:rPr lang="fr-CA" sz="2400" dirty="0">
                <a:solidFill>
                  <a:schemeClr val="accent1">
                    <a:lumMod val="75000"/>
                  </a:schemeClr>
                </a:solidFill>
              </a:rPr>
              <a:t> de chaque enfant de s’améliorer et d’atteindre ses objectifs.  </a:t>
            </a:r>
          </a:p>
          <a:p>
            <a:endParaRPr lang="fr-CA" sz="2400" dirty="0">
              <a:solidFill>
                <a:srgbClr val="C00000"/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92A10-FD2C-4913-AD27-13D032B380EA}" type="slidenum">
              <a:rPr lang="fr-CA" smtClean="0"/>
              <a:pPr/>
              <a:t>19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97304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>
            <p:custDataLst>
              <p:tags r:id="rId1"/>
            </p:custDataLst>
          </p:nvPr>
        </p:nvSpPr>
        <p:spPr>
          <a:xfrm>
            <a:off x="640963" y="1175148"/>
            <a:ext cx="4985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 </a:t>
            </a:r>
          </a:p>
        </p:txBody>
      </p:sp>
      <p:sp>
        <p:nvSpPr>
          <p:cNvPr id="10" name="Rectangle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65695" y="643573"/>
            <a:ext cx="8135938" cy="576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rgbClr val="D4E336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D4E336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C8228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9pPr>
          </a:lstStyle>
          <a:p>
            <a:pPr algn="r">
              <a:spcBef>
                <a:spcPct val="100000"/>
              </a:spcBef>
              <a:buClrTx/>
              <a:buSzTx/>
              <a:buNone/>
            </a:pPr>
            <a:endParaRPr lang="fr-CA" altLang="fr-FR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92A10-FD2C-4913-AD27-13D032B380EA}" type="slidenum">
              <a:rPr lang="fr-CA" smtClean="0"/>
              <a:pPr/>
              <a:t>2</a:t>
            </a:fld>
            <a:endParaRPr lang="fr-CA" dirty="0"/>
          </a:p>
        </p:txBody>
      </p:sp>
      <p:sp>
        <p:nvSpPr>
          <p:cNvPr id="13" name="Espace réservé du contenu 9"/>
          <p:cNvSpPr>
            <a:spLocks noGrp="1"/>
          </p:cNvSpPr>
          <p:nvPr>
            <p:ph sz="quarter" idx="13"/>
            <p:custDataLst>
              <p:tags r:id="rId3"/>
            </p:custDataLst>
          </p:nvPr>
        </p:nvSpPr>
        <p:spPr>
          <a:xfrm>
            <a:off x="565695" y="1934455"/>
            <a:ext cx="8043467" cy="4168245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buFont typeface="Courier New" charset="0"/>
              <a:buChar char="o"/>
              <a:defRPr/>
            </a:pPr>
            <a:r>
              <a:rPr lang="fr-CA" altLang="fr-FR" sz="2400" b="1" dirty="0" smtClean="0">
                <a:latin typeface="Calibri" charset="0"/>
                <a:ea typeface="Calibri" charset="0"/>
                <a:cs typeface="Calibri" charset="0"/>
              </a:rPr>
              <a:t> Quelques statistiques d’élèves à risque</a:t>
            </a:r>
          </a:p>
          <a:p>
            <a:pPr>
              <a:spcBef>
                <a:spcPts val="600"/>
              </a:spcBef>
              <a:buFont typeface="Courier New" charset="0"/>
              <a:buChar char="o"/>
              <a:defRPr/>
            </a:pPr>
            <a:r>
              <a:rPr lang="fr-CA" altLang="fr-FR" sz="2400" b="1" dirty="0" smtClean="0">
                <a:latin typeface="Calibri" charset="0"/>
                <a:ea typeface="Calibri" charset="0"/>
                <a:cs typeface="Calibri" charset="0"/>
              </a:rPr>
              <a:t> L’importance de la prévention </a:t>
            </a:r>
            <a:endParaRPr lang="fr-CA" altLang="fr-FR" sz="2400" b="1" i="1" dirty="0" smtClean="0">
              <a:latin typeface="Calibri" charset="0"/>
              <a:ea typeface="Calibri" charset="0"/>
              <a:cs typeface="Calibri" charset="0"/>
            </a:endParaRPr>
          </a:p>
          <a:p>
            <a:pPr>
              <a:spcBef>
                <a:spcPts val="600"/>
              </a:spcBef>
              <a:buFont typeface="Courier New" charset="0"/>
              <a:buChar char="o"/>
              <a:defRPr/>
            </a:pPr>
            <a:r>
              <a:rPr lang="fr-CA" altLang="fr-FR" sz="2400" b="1" i="1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fr-CA" altLang="fr-FR" sz="2400" b="1" dirty="0" smtClean="0">
                <a:latin typeface="Calibri" charset="0"/>
                <a:ea typeface="Calibri" charset="0"/>
                <a:cs typeface="Calibri" charset="0"/>
              </a:rPr>
              <a:t>Le répertoire </a:t>
            </a:r>
            <a:r>
              <a:rPr lang="fr-CA" altLang="fr-FR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Agir dès les premiers signes </a:t>
            </a:r>
          </a:p>
          <a:p>
            <a:pPr lvl="1">
              <a:spcBef>
                <a:spcPts val="600"/>
              </a:spcBef>
              <a:buFont typeface="Courier New" charset="0"/>
              <a:buChar char="o"/>
              <a:defRPr/>
            </a:pPr>
            <a:r>
              <a:rPr lang="fr-CA" b="1" i="1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fr-CA" b="1" dirty="0" smtClean="0">
                <a:latin typeface="Calibri" charset="0"/>
                <a:ea typeface="Calibri" charset="0"/>
                <a:cs typeface="Calibri" charset="0"/>
              </a:rPr>
              <a:t>Le </a:t>
            </a:r>
            <a:r>
              <a:rPr lang="fr-CA" b="1" dirty="0">
                <a:latin typeface="Calibri" charset="0"/>
                <a:ea typeface="Calibri" charset="0"/>
                <a:cs typeface="Calibri" charset="0"/>
              </a:rPr>
              <a:t>modèle de réponse à </a:t>
            </a:r>
            <a:r>
              <a:rPr lang="fr-CA" b="1" dirty="0" smtClean="0">
                <a:latin typeface="Calibri" charset="0"/>
                <a:ea typeface="Calibri" charset="0"/>
                <a:cs typeface="Calibri" charset="0"/>
              </a:rPr>
              <a:t>l’intervention RAI</a:t>
            </a:r>
          </a:p>
          <a:p>
            <a:pPr lvl="1">
              <a:spcBef>
                <a:spcPts val="600"/>
              </a:spcBef>
              <a:buFont typeface="Courier New" charset="0"/>
              <a:buChar char="o"/>
              <a:defRPr/>
            </a:pPr>
            <a:r>
              <a:rPr lang="fr-CA" altLang="fr-FR" b="1" dirty="0" smtClean="0">
                <a:latin typeface="Calibri" charset="0"/>
                <a:ea typeface="Calibri" charset="0"/>
                <a:cs typeface="Calibri" charset="0"/>
              </a:rPr>
              <a:t> Les interventions universelles</a:t>
            </a:r>
          </a:p>
          <a:p>
            <a:pPr lvl="1">
              <a:spcBef>
                <a:spcPts val="600"/>
              </a:spcBef>
              <a:buFont typeface="Courier New" charset="0"/>
              <a:buChar char="o"/>
              <a:defRPr/>
            </a:pPr>
            <a:r>
              <a:rPr lang="fr-CA" altLang="fr-FR" b="1" dirty="0" smtClean="0">
                <a:latin typeface="Calibri" charset="0"/>
                <a:ea typeface="Calibri" charset="0"/>
                <a:cs typeface="Calibri" charset="0"/>
              </a:rPr>
              <a:t> Les types de difficultés de comportement</a:t>
            </a:r>
          </a:p>
          <a:p>
            <a:pPr lvl="1">
              <a:spcBef>
                <a:spcPts val="600"/>
              </a:spcBef>
              <a:buFont typeface="Courier New" charset="0"/>
              <a:buChar char="o"/>
              <a:defRPr/>
            </a:pPr>
            <a:r>
              <a:rPr lang="fr-CA" altLang="fr-FR" b="1" dirty="0" smtClean="0">
                <a:latin typeface="Calibri" charset="0"/>
                <a:ea typeface="Calibri" charset="0"/>
                <a:cs typeface="Calibri" charset="0"/>
              </a:rPr>
              <a:t> Les interventions ciblées</a:t>
            </a:r>
            <a:endParaRPr lang="fr-CA" altLang="fr-FR" b="1" dirty="0">
              <a:latin typeface="Calibri" charset="0"/>
              <a:ea typeface="Calibri" charset="0"/>
              <a:cs typeface="Calibri" charset="0"/>
            </a:endParaRPr>
          </a:p>
          <a:p>
            <a:pPr>
              <a:spcBef>
                <a:spcPts val="600"/>
              </a:spcBef>
              <a:buFont typeface="Courier New" charset="0"/>
              <a:buChar char="o"/>
              <a:defRPr/>
            </a:pPr>
            <a:r>
              <a:rPr lang="fr-CA" altLang="fr-FR" sz="2400" b="1" i="1" dirty="0" smtClean="0">
                <a:latin typeface="Calibri" charset="0"/>
                <a:ea typeface="Calibri" charset="0"/>
                <a:cs typeface="Calibri" charset="0"/>
              </a:rPr>
              <a:t> Questions et échanges</a:t>
            </a:r>
            <a:br>
              <a:rPr lang="fr-CA" altLang="fr-FR" sz="2400" b="1" i="1" dirty="0" smtClean="0">
                <a:latin typeface="Calibri" charset="0"/>
                <a:ea typeface="Calibri" charset="0"/>
                <a:cs typeface="Calibri" charset="0"/>
              </a:rPr>
            </a:br>
            <a:endParaRPr lang="fr-CA" altLang="fr-FR" sz="2400" b="1" i="1" dirty="0" smtClean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58196" y="1175148"/>
            <a:ext cx="44654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PLAN DEPRÉSENTATION</a:t>
            </a:r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550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87" y="1009740"/>
            <a:ext cx="7820025" cy="547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3433313" y="499350"/>
            <a:ext cx="1940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Exemples</a:t>
            </a:r>
            <a:endParaRPr lang="fr-CA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92A10-FD2C-4913-AD27-13D032B380EA}" type="slidenum">
              <a:rPr lang="fr-CA" smtClean="0"/>
              <a:pPr/>
              <a:t>20</a:t>
            </a:fld>
            <a:endParaRPr lang="fr-CA" dirty="0"/>
          </a:p>
        </p:txBody>
      </p:sp>
      <p:sp>
        <p:nvSpPr>
          <p:cNvPr id="3" name="Flèche droite 2"/>
          <p:cNvSpPr/>
          <p:nvPr/>
        </p:nvSpPr>
        <p:spPr>
          <a:xfrm>
            <a:off x="414068" y="1440613"/>
            <a:ext cx="247919" cy="138023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6" name="Flèche droite 5"/>
          <p:cNvSpPr/>
          <p:nvPr/>
        </p:nvSpPr>
        <p:spPr>
          <a:xfrm>
            <a:off x="411200" y="2964547"/>
            <a:ext cx="247919" cy="138023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7" name="Flèche droite 6"/>
          <p:cNvSpPr/>
          <p:nvPr/>
        </p:nvSpPr>
        <p:spPr>
          <a:xfrm>
            <a:off x="408332" y="5057797"/>
            <a:ext cx="247919" cy="138023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8" name="Flèche droite 7"/>
          <p:cNvSpPr/>
          <p:nvPr/>
        </p:nvSpPr>
        <p:spPr>
          <a:xfrm>
            <a:off x="592346" y="2015687"/>
            <a:ext cx="247919" cy="69011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9" name="Flèche droite 8"/>
          <p:cNvSpPr/>
          <p:nvPr/>
        </p:nvSpPr>
        <p:spPr>
          <a:xfrm>
            <a:off x="563600" y="4117563"/>
            <a:ext cx="247919" cy="69011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0" name="Flèche droite 9"/>
          <p:cNvSpPr/>
          <p:nvPr/>
        </p:nvSpPr>
        <p:spPr>
          <a:xfrm>
            <a:off x="543480" y="5356839"/>
            <a:ext cx="247919" cy="69011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87027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465827" y="1327299"/>
            <a:ext cx="803981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Stratégies éducatives axées sur l’autonomie et le            	sentiment de compétence</a:t>
            </a:r>
          </a:p>
          <a:p>
            <a:endParaRPr lang="fr-CA" sz="2400" b="1" dirty="0"/>
          </a:p>
          <a:p>
            <a:r>
              <a:rPr lang="fr-CA" sz="2400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L’autonomie</a:t>
            </a:r>
            <a:r>
              <a:rPr lang="fr-CA" sz="2400" dirty="0">
                <a:solidFill>
                  <a:schemeClr val="accent1">
                    <a:lumMod val="75000"/>
                  </a:schemeClr>
                </a:solidFill>
              </a:rPr>
              <a:t> est favorisée  si l’élève a l’impression d’être à l’origine de ses actions, d’avoir la possibilité de poursuivre </a:t>
            </a:r>
            <a:r>
              <a:rPr lang="fr-CA" sz="2400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ses propres objectifs </a:t>
            </a:r>
            <a:r>
              <a:rPr lang="fr-CA" sz="2400" dirty="0">
                <a:solidFill>
                  <a:schemeClr val="accent1">
                    <a:lumMod val="75000"/>
                  </a:schemeClr>
                </a:solidFill>
              </a:rPr>
              <a:t>et de prendre des </a:t>
            </a:r>
            <a:r>
              <a:rPr lang="fr-CA" sz="2400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responsabilités</a:t>
            </a:r>
            <a:r>
              <a:rPr lang="fr-CA" sz="2400" dirty="0">
                <a:solidFill>
                  <a:schemeClr val="accent1">
                    <a:lumMod val="75000"/>
                  </a:schemeClr>
                </a:solidFill>
              </a:rPr>
              <a:t>. </a:t>
            </a:r>
          </a:p>
          <a:p>
            <a:r>
              <a:rPr lang="fr-CA" sz="2400" dirty="0">
                <a:solidFill>
                  <a:schemeClr val="accent1">
                    <a:lumMod val="75000"/>
                  </a:schemeClr>
                </a:solidFill>
              </a:rPr>
              <a:t> </a:t>
            </a:r>
          </a:p>
          <a:p>
            <a:r>
              <a:rPr lang="fr-CA" sz="2400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sentiment de compétence </a:t>
            </a:r>
            <a:r>
              <a:rPr lang="fr-CA" sz="2400" dirty="0">
                <a:solidFill>
                  <a:schemeClr val="accent1">
                    <a:lumMod val="75000"/>
                  </a:schemeClr>
                </a:solidFill>
              </a:rPr>
              <a:t>réfère à la perception qu’a l’élève </a:t>
            </a:r>
            <a:r>
              <a:rPr lang="fr-CA" sz="2400" dirty="0" smtClean="0">
                <a:solidFill>
                  <a:schemeClr val="accent1">
                    <a:lumMod val="75000"/>
                  </a:schemeClr>
                </a:solidFill>
              </a:rPr>
              <a:t>de ses </a:t>
            </a:r>
            <a:r>
              <a:rPr lang="fr-CA" sz="2400" dirty="0">
                <a:solidFill>
                  <a:schemeClr val="accent1">
                    <a:lumMod val="75000"/>
                  </a:schemeClr>
                </a:solidFill>
              </a:rPr>
              <a:t>habiletés et à la confiance qu’il a dans sa </a:t>
            </a:r>
            <a:r>
              <a:rPr lang="fr-CA" sz="2400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capacité de réussir</a:t>
            </a:r>
            <a:r>
              <a:rPr lang="fr-CA" sz="2400" dirty="0">
                <a:solidFill>
                  <a:schemeClr val="accent1">
                    <a:lumMod val="75000"/>
                  </a:schemeClr>
                </a:solidFill>
              </a:rPr>
              <a:t>.    </a:t>
            </a:r>
          </a:p>
          <a:p>
            <a:endParaRPr lang="fr-CA" sz="2400" dirty="0">
              <a:solidFill>
                <a:srgbClr val="C00000"/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92A10-FD2C-4913-AD27-13D032B380EA}" type="slidenum">
              <a:rPr lang="fr-CA" smtClean="0"/>
              <a:pPr/>
              <a:t>21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173972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717" y="621324"/>
            <a:ext cx="6624458" cy="5933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3416060" y="159659"/>
            <a:ext cx="1940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Exemples</a:t>
            </a:r>
            <a:endParaRPr lang="fr-CA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92A10-FD2C-4913-AD27-13D032B380EA}" type="slidenum">
              <a:rPr lang="fr-CA" smtClean="0"/>
              <a:pPr/>
              <a:t>22</a:t>
            </a:fld>
            <a:endParaRPr lang="fr-CA" dirty="0"/>
          </a:p>
        </p:txBody>
      </p:sp>
      <p:sp>
        <p:nvSpPr>
          <p:cNvPr id="5" name="Flèche droite 4"/>
          <p:cNvSpPr/>
          <p:nvPr/>
        </p:nvSpPr>
        <p:spPr>
          <a:xfrm>
            <a:off x="286918" y="1311218"/>
            <a:ext cx="247919" cy="138023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6" name="Flèche droite 5"/>
          <p:cNvSpPr/>
          <p:nvPr/>
        </p:nvSpPr>
        <p:spPr>
          <a:xfrm>
            <a:off x="292676" y="2947290"/>
            <a:ext cx="247919" cy="138023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7" name="Flèche droite 6"/>
          <p:cNvSpPr/>
          <p:nvPr/>
        </p:nvSpPr>
        <p:spPr>
          <a:xfrm>
            <a:off x="281182" y="4091680"/>
            <a:ext cx="247919" cy="138023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8" name="Flèche droite 7"/>
          <p:cNvSpPr/>
          <p:nvPr/>
        </p:nvSpPr>
        <p:spPr>
          <a:xfrm>
            <a:off x="278314" y="5236070"/>
            <a:ext cx="247919" cy="138023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9" name="Flèche droite 8"/>
          <p:cNvSpPr/>
          <p:nvPr/>
        </p:nvSpPr>
        <p:spPr>
          <a:xfrm>
            <a:off x="453374" y="2096054"/>
            <a:ext cx="247919" cy="69011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0" name="Flèche droite 9"/>
          <p:cNvSpPr/>
          <p:nvPr/>
        </p:nvSpPr>
        <p:spPr>
          <a:xfrm>
            <a:off x="424628" y="3249070"/>
            <a:ext cx="247919" cy="69011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1" name="Flèche droite 10"/>
          <p:cNvSpPr/>
          <p:nvPr/>
        </p:nvSpPr>
        <p:spPr>
          <a:xfrm>
            <a:off x="413134" y="4384834"/>
            <a:ext cx="247919" cy="69011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2" name="Flèche droite 11"/>
          <p:cNvSpPr/>
          <p:nvPr/>
        </p:nvSpPr>
        <p:spPr>
          <a:xfrm>
            <a:off x="401640" y="5770752"/>
            <a:ext cx="247919" cy="69011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04512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465827" y="1327299"/>
            <a:ext cx="803981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La gestion des comportements</a:t>
            </a:r>
          </a:p>
          <a:p>
            <a:endParaRPr lang="fr-CA" sz="2400" b="1" dirty="0"/>
          </a:p>
          <a:p>
            <a:r>
              <a:rPr lang="fr-CA" sz="2400" dirty="0" smtClean="0">
                <a:solidFill>
                  <a:schemeClr val="accent1">
                    <a:lumMod val="75000"/>
                  </a:schemeClr>
                </a:solidFill>
              </a:rPr>
              <a:t>Elle fait </a:t>
            </a:r>
            <a:r>
              <a:rPr lang="fr-CA" sz="2400" dirty="0">
                <a:solidFill>
                  <a:schemeClr val="accent1">
                    <a:lumMod val="75000"/>
                  </a:schemeClr>
                </a:solidFill>
              </a:rPr>
              <a:t>référence aux stratégies qui visent l’acquisition par les élèves de </a:t>
            </a:r>
            <a:r>
              <a:rPr lang="fr-CA" sz="2400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comportements positifs </a:t>
            </a:r>
            <a:r>
              <a:rPr lang="fr-CA" sz="2400" dirty="0">
                <a:solidFill>
                  <a:schemeClr val="accent1">
                    <a:lumMod val="75000"/>
                  </a:schemeClr>
                </a:solidFill>
              </a:rPr>
              <a:t>et la </a:t>
            </a:r>
            <a:r>
              <a:rPr lang="fr-CA" sz="2400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modification de comportements inappropriés</a:t>
            </a:r>
            <a:r>
              <a:rPr lang="fr-CA" sz="2400" dirty="0">
                <a:solidFill>
                  <a:schemeClr val="accent1">
                    <a:lumMod val="75000"/>
                  </a:schemeClr>
                </a:solidFill>
              </a:rPr>
              <a:t>. </a:t>
            </a:r>
          </a:p>
          <a:p>
            <a:r>
              <a:rPr lang="fr-CA" sz="2400" dirty="0"/>
              <a:t> </a:t>
            </a:r>
          </a:p>
          <a:p>
            <a:endParaRPr lang="fr-CA" sz="2400" dirty="0">
              <a:solidFill>
                <a:srgbClr val="C00000"/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92A10-FD2C-4913-AD27-13D032B380EA}" type="slidenum">
              <a:rPr lang="fr-CA" smtClean="0"/>
              <a:pPr/>
              <a:t>23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320842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416060" y="159659"/>
            <a:ext cx="1940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Exemples</a:t>
            </a:r>
            <a:endParaRPr lang="fr-CA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211" y="695869"/>
            <a:ext cx="7138718" cy="5926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92A10-FD2C-4913-AD27-13D032B380EA}" type="slidenum">
              <a:rPr lang="fr-CA" smtClean="0"/>
              <a:pPr/>
              <a:t>24</a:t>
            </a:fld>
            <a:endParaRPr lang="fr-CA" dirty="0"/>
          </a:p>
        </p:txBody>
      </p:sp>
      <p:sp>
        <p:nvSpPr>
          <p:cNvPr id="5" name="Flèche droite 4"/>
          <p:cNvSpPr/>
          <p:nvPr/>
        </p:nvSpPr>
        <p:spPr>
          <a:xfrm>
            <a:off x="252414" y="1104192"/>
            <a:ext cx="247919" cy="138023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6" name="Flèche droite 5"/>
          <p:cNvSpPr/>
          <p:nvPr/>
        </p:nvSpPr>
        <p:spPr>
          <a:xfrm>
            <a:off x="240920" y="3128434"/>
            <a:ext cx="247919" cy="138023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7" name="Flèche droite 6"/>
          <p:cNvSpPr/>
          <p:nvPr/>
        </p:nvSpPr>
        <p:spPr>
          <a:xfrm>
            <a:off x="229426" y="4747254"/>
            <a:ext cx="247919" cy="138023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9" name="Flèche droite 8"/>
          <p:cNvSpPr/>
          <p:nvPr/>
        </p:nvSpPr>
        <p:spPr>
          <a:xfrm>
            <a:off x="474484" y="1647481"/>
            <a:ext cx="247919" cy="69011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0" name="Flèche droite 9"/>
          <p:cNvSpPr/>
          <p:nvPr/>
        </p:nvSpPr>
        <p:spPr>
          <a:xfrm>
            <a:off x="436755" y="3413020"/>
            <a:ext cx="247919" cy="69011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1" name="Flèche droite 10"/>
          <p:cNvSpPr/>
          <p:nvPr/>
        </p:nvSpPr>
        <p:spPr>
          <a:xfrm>
            <a:off x="421750" y="5046288"/>
            <a:ext cx="247919" cy="69011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0585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465827" y="1327299"/>
            <a:ext cx="803981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L’organisation de la classe</a:t>
            </a:r>
          </a:p>
          <a:p>
            <a:endParaRPr lang="fr-CA" sz="2400" b="1" dirty="0"/>
          </a:p>
          <a:p>
            <a:r>
              <a:rPr lang="fr-CA" sz="2400" dirty="0">
                <a:solidFill>
                  <a:schemeClr val="accent1">
                    <a:lumMod val="75000"/>
                  </a:schemeClr>
                </a:solidFill>
              </a:rPr>
              <a:t>Vise à offrir aux élèves </a:t>
            </a:r>
            <a:r>
              <a:rPr lang="fr-CA" sz="2400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environnement structuré</a:t>
            </a:r>
            <a:r>
              <a:rPr lang="fr-CA" sz="2400" dirty="0">
                <a:solidFill>
                  <a:schemeClr val="accent1">
                    <a:lumMod val="75000"/>
                  </a:schemeClr>
                </a:solidFill>
              </a:rPr>
              <a:t>, prévisible et fonctionnel, afin qu’ils se sentent en sécurité et qu’ils soient mieux disposés aux apprentissages.</a:t>
            </a:r>
          </a:p>
          <a:p>
            <a:r>
              <a:rPr lang="fr-CA" sz="2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fr-CA" sz="24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fr-CA" sz="2400" dirty="0"/>
              <a:t> </a:t>
            </a:r>
          </a:p>
          <a:p>
            <a:endParaRPr lang="fr-CA" sz="2400" dirty="0">
              <a:solidFill>
                <a:srgbClr val="C00000"/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92A10-FD2C-4913-AD27-13D032B380EA}" type="slidenum">
              <a:rPr lang="fr-CA" smtClean="0"/>
              <a:pPr/>
              <a:t>25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777381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416060" y="159659"/>
            <a:ext cx="1940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Exemples</a:t>
            </a:r>
            <a:endParaRPr lang="fr-CA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778" y="1095554"/>
            <a:ext cx="7434663" cy="5519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92A10-FD2C-4913-AD27-13D032B380EA}" type="slidenum">
              <a:rPr lang="fr-CA" smtClean="0"/>
              <a:pPr/>
              <a:t>26</a:t>
            </a:fld>
            <a:endParaRPr lang="fr-CA" dirty="0"/>
          </a:p>
        </p:txBody>
      </p:sp>
      <p:sp>
        <p:nvSpPr>
          <p:cNvPr id="5" name="Flèche droite 4"/>
          <p:cNvSpPr/>
          <p:nvPr/>
        </p:nvSpPr>
        <p:spPr>
          <a:xfrm>
            <a:off x="310548" y="1440612"/>
            <a:ext cx="247919" cy="138023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6" name="Flèche droite 5"/>
          <p:cNvSpPr/>
          <p:nvPr/>
        </p:nvSpPr>
        <p:spPr>
          <a:xfrm>
            <a:off x="316306" y="3576992"/>
            <a:ext cx="247919" cy="138023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7" name="Flèche droite 6"/>
          <p:cNvSpPr/>
          <p:nvPr/>
        </p:nvSpPr>
        <p:spPr>
          <a:xfrm>
            <a:off x="322064" y="4868024"/>
            <a:ext cx="247919" cy="138023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8" name="Flèche droite 7"/>
          <p:cNvSpPr/>
          <p:nvPr/>
        </p:nvSpPr>
        <p:spPr>
          <a:xfrm>
            <a:off x="466818" y="2156439"/>
            <a:ext cx="247919" cy="69011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9" name="Flèche droite 8"/>
          <p:cNvSpPr/>
          <p:nvPr/>
        </p:nvSpPr>
        <p:spPr>
          <a:xfrm>
            <a:off x="395558" y="4304416"/>
            <a:ext cx="247919" cy="69011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0" name="Flèche droite 9"/>
          <p:cNvSpPr/>
          <p:nvPr/>
        </p:nvSpPr>
        <p:spPr>
          <a:xfrm>
            <a:off x="378317" y="5348048"/>
            <a:ext cx="247919" cy="64863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8964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48870" y="1203584"/>
            <a:ext cx="58987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sz="2400" dirty="0" smtClean="0"/>
              <a:t>Le modèle de réponse à l’intervention (RAI)</a:t>
            </a:r>
            <a:endParaRPr lang="fr-CA" sz="2400" dirty="0"/>
          </a:p>
        </p:txBody>
      </p:sp>
      <p:grpSp>
        <p:nvGrpSpPr>
          <p:cNvPr id="2" name="Groupe 1"/>
          <p:cNvGrpSpPr/>
          <p:nvPr/>
        </p:nvGrpSpPr>
        <p:grpSpPr>
          <a:xfrm>
            <a:off x="1398494" y="1900518"/>
            <a:ext cx="5549152" cy="3605624"/>
            <a:chOff x="1550895" y="1664953"/>
            <a:chExt cx="5083464" cy="3841189"/>
          </a:xfrm>
        </p:grpSpPr>
        <p:sp>
          <p:nvSpPr>
            <p:cNvPr id="7" name="ZoneTexte 6"/>
            <p:cNvSpPr txBox="1"/>
            <p:nvPr>
              <p:custDataLst>
                <p:tags r:id="rId1"/>
              </p:custDataLst>
            </p:nvPr>
          </p:nvSpPr>
          <p:spPr>
            <a:xfrm>
              <a:off x="1738179" y="1664953"/>
              <a:ext cx="5308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 </a:t>
              </a:r>
            </a:p>
          </p:txBody>
        </p:sp>
        <p:sp>
          <p:nvSpPr>
            <p:cNvPr id="22" name="Triangle isocèle 21"/>
            <p:cNvSpPr/>
            <p:nvPr/>
          </p:nvSpPr>
          <p:spPr>
            <a:xfrm>
              <a:off x="1550895" y="1766048"/>
              <a:ext cx="3605298" cy="3740094"/>
            </a:xfrm>
            <a:prstGeom prst="triangle">
              <a:avLst/>
            </a:prstGeom>
            <a:gradFill flip="none" rotWithShape="1">
              <a:gsLst>
                <a:gs pos="0">
                  <a:srgbClr val="009999">
                    <a:shade val="30000"/>
                    <a:satMod val="115000"/>
                  </a:srgbClr>
                </a:gs>
                <a:gs pos="50000">
                  <a:srgbClr val="009999">
                    <a:shade val="67500"/>
                    <a:satMod val="115000"/>
                  </a:srgbClr>
                </a:gs>
                <a:gs pos="100000">
                  <a:srgbClr val="009999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23" name="Groupe 22"/>
            <p:cNvGrpSpPr/>
            <p:nvPr/>
          </p:nvGrpSpPr>
          <p:grpSpPr>
            <a:xfrm>
              <a:off x="3188615" y="2231636"/>
              <a:ext cx="2381925" cy="962333"/>
              <a:chOff x="945832" y="174924"/>
              <a:chExt cx="1130935" cy="411866"/>
            </a:xfrm>
          </p:grpSpPr>
          <p:sp>
            <p:nvSpPr>
              <p:cNvPr id="30" name="Rectangle à coins arrondis 29"/>
              <p:cNvSpPr/>
              <p:nvPr/>
            </p:nvSpPr>
            <p:spPr>
              <a:xfrm>
                <a:off x="945832" y="174924"/>
                <a:ext cx="1130935" cy="411866"/>
              </a:xfrm>
              <a:prstGeom prst="roundRect">
                <a:avLst/>
              </a:prstGeom>
              <a:solidFill>
                <a:srgbClr val="FFC000">
                  <a:alpha val="90000"/>
                </a:srgbClr>
              </a:solidFill>
              <a:ln w="3175">
                <a:noFill/>
              </a:ln>
            </p:spPr>
            <p:style>
              <a:lnRef idx="2">
                <a:scrgbClr r="0" g="0" b="0"/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1" name="Rectangle 30"/>
              <p:cNvSpPr/>
              <p:nvPr/>
            </p:nvSpPr>
            <p:spPr>
              <a:xfrm>
                <a:off x="965938" y="195030"/>
                <a:ext cx="1090723" cy="371654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6670" tIns="26670" rIns="26670" bIns="26670" numCol="1" spcCol="1270" anchor="ctr" anchorCtr="0">
                <a:noAutofit/>
              </a:bodyPr>
              <a:lstStyle/>
              <a:p>
                <a:pPr lvl="0" algn="ctr" defTabSz="3111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r-CA" sz="1600" b="1" kern="1200" dirty="0">
                    <a:solidFill>
                      <a:schemeClr val="tx1"/>
                    </a:solidFill>
                  </a:rPr>
                  <a:t>Intervention individualisée</a:t>
                </a:r>
                <a:br>
                  <a:rPr lang="fr-CA" sz="1600" b="1" kern="1200" dirty="0">
                    <a:solidFill>
                      <a:schemeClr val="tx1"/>
                    </a:solidFill>
                  </a:rPr>
                </a:br>
                <a:r>
                  <a:rPr lang="fr-CA" sz="1600" b="1" kern="1200" dirty="0" smtClean="0">
                    <a:solidFill>
                      <a:schemeClr val="tx1"/>
                    </a:solidFill>
                  </a:rPr>
                  <a:t>5 % </a:t>
                </a:r>
                <a:r>
                  <a:rPr lang="fr-CA" sz="1600" b="1" kern="1200" dirty="0">
                    <a:solidFill>
                      <a:schemeClr val="tx1"/>
                    </a:solidFill>
                  </a:rPr>
                  <a:t>des élèves</a:t>
                </a:r>
              </a:p>
            </p:txBody>
          </p:sp>
        </p:grpSp>
        <p:grpSp>
          <p:nvGrpSpPr>
            <p:cNvPr id="24" name="Groupe 23"/>
            <p:cNvGrpSpPr/>
            <p:nvPr/>
          </p:nvGrpSpPr>
          <p:grpSpPr>
            <a:xfrm>
              <a:off x="3191919" y="3350042"/>
              <a:ext cx="2327673" cy="962333"/>
              <a:chOff x="945832" y="638274"/>
              <a:chExt cx="1130935" cy="411866"/>
            </a:xfrm>
            <a:solidFill>
              <a:srgbClr val="FFC000"/>
            </a:solidFill>
          </p:grpSpPr>
          <p:sp>
            <p:nvSpPr>
              <p:cNvPr id="28" name="Rectangle à coins arrondis 27"/>
              <p:cNvSpPr/>
              <p:nvPr/>
            </p:nvSpPr>
            <p:spPr>
              <a:xfrm>
                <a:off x="945832" y="638274"/>
                <a:ext cx="1130935" cy="411866"/>
              </a:xfrm>
              <a:prstGeom prst="roundRect">
                <a:avLst/>
              </a:prstGeom>
              <a:grpFill/>
              <a:ln w="3175">
                <a:noFill/>
              </a:ln>
            </p:spPr>
            <p:style>
              <a:lnRef idx="2">
                <a:scrgbClr r="0" g="0" b="0"/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9" name="Rectangle 28"/>
              <p:cNvSpPr/>
              <p:nvPr/>
            </p:nvSpPr>
            <p:spPr>
              <a:xfrm>
                <a:off x="965938" y="658380"/>
                <a:ext cx="1090723" cy="37165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6670" tIns="26670" rIns="26670" bIns="26670" numCol="1" spcCol="1270" anchor="ctr" anchorCtr="0">
                <a:noAutofit/>
              </a:bodyPr>
              <a:lstStyle/>
              <a:p>
                <a:pPr lvl="0" algn="ctr" defTabSz="3111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r-CA" sz="1600" b="1" kern="1200" dirty="0">
                    <a:solidFill>
                      <a:schemeClr val="tx1"/>
                    </a:solidFill>
                  </a:rPr>
                  <a:t>Interventions ciblées</a:t>
                </a:r>
                <a:br>
                  <a:rPr lang="fr-CA" sz="1600" b="1" kern="1200" dirty="0">
                    <a:solidFill>
                      <a:schemeClr val="tx1"/>
                    </a:solidFill>
                  </a:rPr>
                </a:br>
                <a:r>
                  <a:rPr lang="fr-CA" sz="1600" b="1" kern="1200" dirty="0" smtClean="0">
                    <a:solidFill>
                      <a:schemeClr val="tx1"/>
                    </a:solidFill>
                  </a:rPr>
                  <a:t>15 % </a:t>
                </a:r>
                <a:r>
                  <a:rPr lang="fr-CA" sz="1600" b="1" kern="1200" dirty="0">
                    <a:solidFill>
                      <a:schemeClr val="tx1"/>
                    </a:solidFill>
                  </a:rPr>
                  <a:t>des élèves</a:t>
                </a:r>
              </a:p>
            </p:txBody>
          </p:sp>
        </p:grpSp>
        <p:grpSp>
          <p:nvGrpSpPr>
            <p:cNvPr id="25" name="Groupe 24"/>
            <p:cNvGrpSpPr/>
            <p:nvPr/>
          </p:nvGrpSpPr>
          <p:grpSpPr>
            <a:xfrm>
              <a:off x="3191919" y="4440618"/>
              <a:ext cx="2327673" cy="962333"/>
              <a:chOff x="945832" y="1101625"/>
              <a:chExt cx="1130935" cy="411866"/>
            </a:xfrm>
            <a:solidFill>
              <a:srgbClr val="FFC000"/>
            </a:solidFill>
          </p:grpSpPr>
          <p:sp>
            <p:nvSpPr>
              <p:cNvPr id="26" name="Rectangle à coins arrondis 25"/>
              <p:cNvSpPr/>
              <p:nvPr/>
            </p:nvSpPr>
            <p:spPr>
              <a:xfrm>
                <a:off x="945832" y="1101625"/>
                <a:ext cx="1130935" cy="411866"/>
              </a:xfrm>
              <a:prstGeom prst="roundRect">
                <a:avLst/>
              </a:prstGeom>
              <a:grpFill/>
              <a:ln w="3175">
                <a:noFill/>
              </a:ln>
            </p:spPr>
            <p:style>
              <a:lnRef idx="2">
                <a:scrgbClr r="0" g="0" b="0"/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7" name="Rectangle 26"/>
              <p:cNvSpPr/>
              <p:nvPr/>
            </p:nvSpPr>
            <p:spPr>
              <a:xfrm>
                <a:off x="965938" y="1121731"/>
                <a:ext cx="1090723" cy="37165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6670" tIns="26670" rIns="26670" bIns="26670" numCol="1" spcCol="1270" anchor="ctr" anchorCtr="0">
                <a:noAutofit/>
              </a:bodyPr>
              <a:lstStyle/>
              <a:p>
                <a:pPr lvl="0" algn="ctr" defTabSz="3111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r-CA" sz="1600" b="1" kern="1200" dirty="0">
                    <a:solidFill>
                      <a:schemeClr val="tx1"/>
                    </a:solidFill>
                  </a:rPr>
                  <a:t>Interventions universelles</a:t>
                </a:r>
                <a:br>
                  <a:rPr lang="fr-CA" sz="1600" b="1" kern="1200" dirty="0">
                    <a:solidFill>
                      <a:schemeClr val="tx1"/>
                    </a:solidFill>
                  </a:rPr>
                </a:br>
                <a:r>
                  <a:rPr lang="fr-CA" sz="1600" b="1" kern="1200" dirty="0" smtClean="0">
                    <a:solidFill>
                      <a:schemeClr val="tx1"/>
                    </a:solidFill>
                  </a:rPr>
                  <a:t>80 % </a:t>
                </a:r>
                <a:r>
                  <a:rPr lang="fr-CA" sz="1600" b="1" kern="1200" dirty="0">
                    <a:solidFill>
                      <a:schemeClr val="tx1"/>
                    </a:solidFill>
                  </a:rPr>
                  <a:t>des élèves</a:t>
                </a:r>
              </a:p>
            </p:txBody>
          </p:sp>
        </p:grpSp>
        <p:pic>
          <p:nvPicPr>
            <p:cNvPr id="13" name="Image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75261" y="3350042"/>
              <a:ext cx="802840" cy="802840"/>
            </a:xfrm>
            <a:prstGeom prst="rect">
              <a:avLst/>
            </a:prstGeom>
          </p:spPr>
        </p:pic>
        <p:pic>
          <p:nvPicPr>
            <p:cNvPr id="15" name="Image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9004" y="4464106"/>
              <a:ext cx="915355" cy="915355"/>
            </a:xfrm>
            <a:prstGeom prst="rect">
              <a:avLst/>
            </a:prstGeom>
          </p:spPr>
        </p:pic>
        <p:pic>
          <p:nvPicPr>
            <p:cNvPr id="32" name="Image 3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4649" y="2278614"/>
              <a:ext cx="868377" cy="868377"/>
            </a:xfrm>
            <a:prstGeom prst="rect">
              <a:avLst/>
            </a:prstGeom>
          </p:spPr>
        </p:pic>
      </p:grpSp>
      <p:sp>
        <p:nvSpPr>
          <p:cNvPr id="18" name="Flèche droite 17"/>
          <p:cNvSpPr/>
          <p:nvPr/>
        </p:nvSpPr>
        <p:spPr>
          <a:xfrm>
            <a:off x="1469985" y="3750777"/>
            <a:ext cx="845389" cy="47445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18667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32939" y="1016763"/>
            <a:ext cx="808295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types de difficultés de comportement</a:t>
            </a:r>
          </a:p>
          <a:p>
            <a:pPr algn="ctr"/>
            <a:r>
              <a:rPr lang="fr-CA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Extériorisés et intériorisés</a:t>
            </a:r>
            <a:endParaRPr lang="fr-CA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92A10-FD2C-4913-AD27-13D032B380EA}" type="slidenum">
              <a:rPr lang="fr-CA" smtClean="0"/>
              <a:pPr/>
              <a:t>28</a:t>
            </a:fld>
            <a:endParaRPr lang="fr-CA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891" y="1946549"/>
            <a:ext cx="1066280" cy="1573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415" y="2771773"/>
            <a:ext cx="1002796" cy="1521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9768" y="3467639"/>
            <a:ext cx="100965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331" y="3974080"/>
            <a:ext cx="99060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1877" y="4596082"/>
            <a:ext cx="1019175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Connecteur droit 3"/>
          <p:cNvCxnSpPr/>
          <p:nvPr/>
        </p:nvCxnSpPr>
        <p:spPr>
          <a:xfrm>
            <a:off x="741872" y="3623094"/>
            <a:ext cx="3424686" cy="144923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>
            <a:off x="5193112" y="5404533"/>
            <a:ext cx="1897811" cy="83676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914400" y="4347713"/>
            <a:ext cx="1507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Extériorisés</a:t>
            </a:r>
            <a:endParaRPr lang="fr-CA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5030663" y="6054831"/>
            <a:ext cx="1431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Intériorisés</a:t>
            </a:r>
            <a:endParaRPr lang="fr-CA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81303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92A10-FD2C-4913-AD27-13D032B380EA}" type="slidenum">
              <a:rPr lang="fr-CA" smtClean="0"/>
              <a:pPr/>
              <a:t>29</a:t>
            </a:fld>
            <a:endParaRPr lang="fr-CA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4"/>
          </p:nvPr>
        </p:nvSpPr>
        <p:spPr>
          <a:xfrm>
            <a:off x="4645152" y="1007552"/>
            <a:ext cx="3346704" cy="4720374"/>
          </a:xfrm>
        </p:spPr>
        <p:txBody>
          <a:bodyPr>
            <a:normAutofit/>
          </a:bodyPr>
          <a:lstStyle/>
          <a:p>
            <a:pPr lvl="0"/>
            <a:r>
              <a:rPr lang="fr-CA" sz="1900" dirty="0"/>
              <a:t>bouge pendant que l’enseignante parle;</a:t>
            </a:r>
          </a:p>
          <a:p>
            <a:pPr lvl="0"/>
            <a:r>
              <a:rPr lang="fr-CA" sz="1900" dirty="0"/>
              <a:t>interrompt son travail pour porter attention à des </a:t>
            </a:r>
            <a:r>
              <a:rPr lang="fr-CA" sz="1900" dirty="0" smtClean="0"/>
              <a:t>éléments distractifs</a:t>
            </a:r>
            <a:r>
              <a:rPr lang="fr-CA" sz="1900" dirty="0"/>
              <a:t>;</a:t>
            </a:r>
          </a:p>
          <a:p>
            <a:pPr lvl="0"/>
            <a:r>
              <a:rPr lang="fr-CA" sz="1900" dirty="0"/>
              <a:t>ne termine pas les tâches demandées;</a:t>
            </a:r>
          </a:p>
          <a:p>
            <a:pPr lvl="0"/>
            <a:r>
              <a:rPr lang="fr-CA" sz="1900" dirty="0"/>
              <a:t>parle en classe sans lever la main;</a:t>
            </a:r>
          </a:p>
          <a:p>
            <a:pPr lvl="0"/>
            <a:r>
              <a:rPr lang="fr-CA" sz="1900" dirty="0"/>
              <a:t>discute avec ses camarades de classe à des moments inappropriés;</a:t>
            </a:r>
          </a:p>
          <a:p>
            <a:pPr lvl="0"/>
            <a:r>
              <a:rPr lang="fr-CA" sz="1900" dirty="0"/>
              <a:t>agit promptement ou sans réfléchir.    </a:t>
            </a:r>
          </a:p>
          <a:p>
            <a:endParaRPr lang="fr-CA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823" y="367916"/>
            <a:ext cx="769620" cy="1135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854015" y="1636998"/>
            <a:ext cx="3476445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dirty="0" smtClean="0"/>
              <a:t>Cet élève </a:t>
            </a:r>
            <a:r>
              <a:rPr lang="fr-CA" dirty="0"/>
              <a:t>a de la difficulté à maintenir une position assise</a:t>
            </a:r>
          </a:p>
          <a:p>
            <a:r>
              <a:rPr lang="fr-CA" dirty="0"/>
              <a:t>durant de longues périodes. </a:t>
            </a:r>
            <a:endParaRPr lang="fr-CA" dirty="0" smtClean="0"/>
          </a:p>
          <a:p>
            <a:endParaRPr lang="fr-CA" dirty="0"/>
          </a:p>
          <a:p>
            <a:r>
              <a:rPr lang="fr-CA" dirty="0" smtClean="0"/>
              <a:t>Il </a:t>
            </a:r>
            <a:r>
              <a:rPr lang="fr-CA" dirty="0"/>
              <a:t>est facilement distrait et son travail parait désorganisé. </a:t>
            </a:r>
            <a:endParaRPr lang="fr-CA" dirty="0" smtClean="0"/>
          </a:p>
          <a:p>
            <a:endParaRPr lang="fr-CA" dirty="0"/>
          </a:p>
          <a:p>
            <a:r>
              <a:rPr lang="fr-CA" dirty="0" smtClean="0"/>
              <a:t>Il </a:t>
            </a:r>
            <a:r>
              <a:rPr lang="fr-CA" dirty="0"/>
              <a:t>peut avoir de la difficulté à contrôler son impulsivité et à penser aux conséquences de ses gestes.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3502325" y="491706"/>
            <a:ext cx="1507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Extériorisés</a:t>
            </a:r>
            <a:endParaRPr lang="fr-CA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20100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721612" y="2063864"/>
            <a:ext cx="746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MOI</a:t>
            </a:r>
            <a:endParaRPr lang="fr-CA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 descr="C:\Users\potvin\Documents\mes documents\CV\biograph\pierre_potvin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3405" y="1342832"/>
            <a:ext cx="1292625" cy="1811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92A10-FD2C-4913-AD27-13D032B380EA}" type="slidenum">
              <a:rPr lang="fr-CA" smtClean="0"/>
              <a:pPr/>
              <a:t>3</a:t>
            </a:fld>
            <a:endParaRPr lang="fr-C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767" y="213360"/>
            <a:ext cx="6353175" cy="588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3832959" y="2063864"/>
            <a:ext cx="808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VOUS</a:t>
            </a:r>
            <a:endParaRPr lang="fr-CA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2907386" y="2063864"/>
            <a:ext cx="634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MOI</a:t>
            </a:r>
            <a:endParaRPr lang="fr-CA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Flèche gauche 3"/>
          <p:cNvSpPr/>
          <p:nvPr/>
        </p:nvSpPr>
        <p:spPr>
          <a:xfrm rot="14020660">
            <a:off x="4127269" y="2650541"/>
            <a:ext cx="750744" cy="107519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srgbClr val="FF1C47"/>
              </a:solidFill>
            </a:endParaRPr>
          </a:p>
        </p:txBody>
      </p:sp>
      <p:sp>
        <p:nvSpPr>
          <p:cNvPr id="10" name="Flèche gauche 9"/>
          <p:cNvSpPr/>
          <p:nvPr/>
        </p:nvSpPr>
        <p:spPr>
          <a:xfrm rot="431892">
            <a:off x="2592282" y="2108902"/>
            <a:ext cx="392248" cy="96241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srgbClr val="FF1C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223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92A10-FD2C-4913-AD27-13D032B380EA}" type="slidenum">
              <a:rPr lang="fr-CA" smtClean="0"/>
              <a:pPr/>
              <a:t>30</a:t>
            </a:fld>
            <a:endParaRPr lang="fr-CA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4"/>
          </p:nvPr>
        </p:nvSpPr>
        <p:spPr>
          <a:xfrm>
            <a:off x="4645152" y="1007552"/>
            <a:ext cx="3346704" cy="4720374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fr-CA" sz="2000" dirty="0"/>
              <a:t>se met en colère rapidement;</a:t>
            </a:r>
          </a:p>
          <a:p>
            <a:pPr lvl="0"/>
            <a:r>
              <a:rPr lang="fr-CA" sz="2000" dirty="0"/>
              <a:t>crie, frappe ou lance des objets en signe de frustration;</a:t>
            </a:r>
          </a:p>
          <a:p>
            <a:pPr lvl="0"/>
            <a:r>
              <a:rPr lang="fr-CA" sz="2000" dirty="0"/>
              <a:t>ne respecte pas les consignes ou les conséquences qui lui sont</a:t>
            </a:r>
          </a:p>
          <a:p>
            <a:r>
              <a:rPr lang="fr-CA" sz="2000" dirty="0"/>
              <a:t>imposées;</a:t>
            </a:r>
          </a:p>
          <a:p>
            <a:pPr lvl="0"/>
            <a:r>
              <a:rPr lang="fr-CA" sz="2000" dirty="0"/>
              <a:t>refuse de faire ce que l’enseignante lui demande;</a:t>
            </a:r>
          </a:p>
          <a:p>
            <a:pPr lvl="0"/>
            <a:r>
              <a:rPr lang="fr-CA" sz="2000" dirty="0"/>
              <a:t>tient des propos blessants à l’endroit des autres élèves;</a:t>
            </a:r>
          </a:p>
          <a:p>
            <a:pPr lvl="0"/>
            <a:r>
              <a:rPr lang="fr-CA" sz="2000" dirty="0"/>
              <a:t>se querelle avec les autres élèves.</a:t>
            </a:r>
          </a:p>
          <a:p>
            <a:endParaRPr lang="fr-CA" dirty="0"/>
          </a:p>
        </p:txBody>
      </p:sp>
      <p:sp>
        <p:nvSpPr>
          <p:cNvPr id="6" name="Rectangle 5"/>
          <p:cNvSpPr/>
          <p:nvPr/>
        </p:nvSpPr>
        <p:spPr>
          <a:xfrm>
            <a:off x="854015" y="1636998"/>
            <a:ext cx="347644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dirty="0"/>
              <a:t>Cet élève a tendance à se mettre facilement</a:t>
            </a:r>
          </a:p>
          <a:p>
            <a:r>
              <a:rPr lang="fr-CA" dirty="0"/>
              <a:t>en colère. </a:t>
            </a:r>
            <a:endParaRPr lang="fr-CA" dirty="0" smtClean="0"/>
          </a:p>
          <a:p>
            <a:endParaRPr lang="fr-CA" dirty="0"/>
          </a:p>
          <a:p>
            <a:r>
              <a:rPr lang="fr-CA" dirty="0" smtClean="0"/>
              <a:t>Il </a:t>
            </a:r>
            <a:r>
              <a:rPr lang="fr-CA" dirty="0"/>
              <a:t>peut briser le matériel scolaire </a:t>
            </a:r>
            <a:r>
              <a:rPr lang="fr-CA" dirty="0" smtClean="0"/>
              <a:t>et s’engager </a:t>
            </a:r>
            <a:r>
              <a:rPr lang="fr-CA" dirty="0"/>
              <a:t>dans des altercations avec d’autres</a:t>
            </a:r>
          </a:p>
          <a:p>
            <a:r>
              <a:rPr lang="fr-CA" dirty="0"/>
              <a:t>élèves. </a:t>
            </a:r>
            <a:endParaRPr lang="fr-CA" dirty="0" smtClean="0"/>
          </a:p>
          <a:p>
            <a:endParaRPr lang="fr-CA" dirty="0"/>
          </a:p>
          <a:p>
            <a:r>
              <a:rPr lang="fr-CA" dirty="0" smtClean="0"/>
              <a:t>Il </a:t>
            </a:r>
            <a:r>
              <a:rPr lang="fr-CA" dirty="0"/>
              <a:t>a également de la difficulté à faire face </a:t>
            </a:r>
            <a:r>
              <a:rPr lang="fr-CA" dirty="0" smtClean="0"/>
              <a:t>à l’autorité </a:t>
            </a:r>
            <a:r>
              <a:rPr lang="fr-CA" dirty="0"/>
              <a:t>de l’enseignante et à suivre les règles </a:t>
            </a:r>
            <a:r>
              <a:rPr lang="fr-CA" dirty="0" smtClean="0"/>
              <a:t>et les </a:t>
            </a:r>
            <a:r>
              <a:rPr lang="fr-CA" dirty="0"/>
              <a:t>consignes de la classe.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018" y="203799"/>
            <a:ext cx="828675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3576888" y="463117"/>
            <a:ext cx="1507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Extériorisés</a:t>
            </a:r>
            <a:endParaRPr lang="fr-CA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29382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92A10-FD2C-4913-AD27-13D032B380EA}" type="slidenum">
              <a:rPr lang="fr-CA" smtClean="0"/>
              <a:pPr/>
              <a:t>31</a:t>
            </a:fld>
            <a:endParaRPr lang="fr-CA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4"/>
          </p:nvPr>
        </p:nvSpPr>
        <p:spPr>
          <a:xfrm>
            <a:off x="4645152" y="1387096"/>
            <a:ext cx="3346704" cy="4720374"/>
          </a:xfrm>
        </p:spPr>
        <p:txBody>
          <a:bodyPr>
            <a:normAutofit/>
          </a:bodyPr>
          <a:lstStyle/>
          <a:p>
            <a:pPr lvl="0"/>
            <a:r>
              <a:rPr lang="fr-CA" sz="1800" dirty="0"/>
              <a:t>interrompt son travail pour porter attention à des éléments distractifs;</a:t>
            </a:r>
          </a:p>
          <a:p>
            <a:pPr lvl="0"/>
            <a:r>
              <a:rPr lang="fr-CA" sz="1800" dirty="0"/>
              <a:t>ne regarde pas l’enseignante lorsqu’elle donne des consignes;</a:t>
            </a:r>
          </a:p>
          <a:p>
            <a:pPr lvl="0"/>
            <a:r>
              <a:rPr lang="fr-CA" sz="1800" dirty="0"/>
              <a:t>prend du temps à s’installer avant de se mettre à la tâche;</a:t>
            </a:r>
          </a:p>
          <a:p>
            <a:pPr lvl="0"/>
            <a:r>
              <a:rPr lang="fr-CA" sz="1800" dirty="0"/>
              <a:t>ne termine pas les tâches demandées;</a:t>
            </a:r>
          </a:p>
          <a:p>
            <a:pPr lvl="0"/>
            <a:r>
              <a:rPr lang="fr-CA" sz="1800" dirty="0"/>
              <a:t>pose à l’enseignante des questions auxquelles on a déjà répondu.</a:t>
            </a:r>
          </a:p>
          <a:p>
            <a:pPr marL="45720" indent="0">
              <a:buNone/>
            </a:pPr>
            <a:endParaRPr lang="fr-CA" dirty="0"/>
          </a:p>
        </p:txBody>
      </p:sp>
      <p:sp>
        <p:nvSpPr>
          <p:cNvPr id="6" name="Rectangle 5"/>
          <p:cNvSpPr/>
          <p:nvPr/>
        </p:nvSpPr>
        <p:spPr>
          <a:xfrm>
            <a:off x="741872" y="1636998"/>
            <a:ext cx="367485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dirty="0"/>
              <a:t>Cet élève se laisse facilement distraire par les </a:t>
            </a:r>
            <a:r>
              <a:rPr lang="fr-CA" dirty="0" smtClean="0"/>
              <a:t>stimuli </a:t>
            </a:r>
            <a:r>
              <a:rPr lang="fr-CA" dirty="0"/>
              <a:t>de son environnement. </a:t>
            </a:r>
            <a:endParaRPr lang="fr-CA" dirty="0" smtClean="0"/>
          </a:p>
          <a:p>
            <a:endParaRPr lang="fr-CA" dirty="0"/>
          </a:p>
          <a:p>
            <a:r>
              <a:rPr lang="fr-CA" dirty="0" smtClean="0"/>
              <a:t>Il a de </a:t>
            </a:r>
            <a:r>
              <a:rPr lang="fr-CA" dirty="0"/>
              <a:t>la difficulté à s’organiser lors de l’exécution de ses travaux scolaires. </a:t>
            </a:r>
            <a:endParaRPr lang="fr-CA" dirty="0" smtClean="0"/>
          </a:p>
          <a:p>
            <a:endParaRPr lang="fr-CA" dirty="0"/>
          </a:p>
          <a:p>
            <a:r>
              <a:rPr lang="fr-CA" dirty="0" smtClean="0"/>
              <a:t>Il </a:t>
            </a:r>
            <a:r>
              <a:rPr lang="fr-CA" dirty="0"/>
              <a:t>prend du temps pour débuter une tâche et la </a:t>
            </a:r>
            <a:r>
              <a:rPr lang="fr-CA" dirty="0" smtClean="0"/>
              <a:t>termine souvent </a:t>
            </a:r>
            <a:r>
              <a:rPr lang="fr-CA" dirty="0"/>
              <a:t>difficilement dans le délai prescrit</a:t>
            </a:r>
            <a:r>
              <a:rPr lang="fr-CA" dirty="0" smtClean="0"/>
              <a:t>. </a:t>
            </a:r>
            <a:endParaRPr lang="fr-CA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674" y="227298"/>
            <a:ext cx="100965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3761117" y="465827"/>
            <a:ext cx="1507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Extériorisés</a:t>
            </a:r>
            <a:endParaRPr lang="fr-CA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5320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92A10-FD2C-4913-AD27-13D032B380EA}" type="slidenum">
              <a:rPr lang="fr-CA" smtClean="0"/>
              <a:pPr/>
              <a:t>32</a:t>
            </a:fld>
            <a:endParaRPr lang="fr-CA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4"/>
          </p:nvPr>
        </p:nvSpPr>
        <p:spPr>
          <a:xfrm>
            <a:off x="4645152" y="1533738"/>
            <a:ext cx="3346704" cy="4720374"/>
          </a:xfrm>
        </p:spPr>
        <p:txBody>
          <a:bodyPr>
            <a:normAutofit/>
          </a:bodyPr>
          <a:lstStyle/>
          <a:p>
            <a:pPr lvl="0"/>
            <a:r>
              <a:rPr lang="fr-CA" sz="1800" dirty="0"/>
              <a:t>pose des questions à l’enseignante pour se faire rassurer;</a:t>
            </a:r>
          </a:p>
          <a:p>
            <a:pPr lvl="0"/>
            <a:r>
              <a:rPr lang="fr-CA" sz="1800" dirty="0"/>
              <a:t>demande rapidement de l’aide à l’enseignante;</a:t>
            </a:r>
          </a:p>
          <a:p>
            <a:pPr lvl="0"/>
            <a:r>
              <a:rPr lang="fr-CA" sz="1800" dirty="0"/>
              <a:t>prend du temps à s’installer avant de se mettre à la tâche;</a:t>
            </a:r>
          </a:p>
          <a:p>
            <a:pPr lvl="0"/>
            <a:r>
              <a:rPr lang="fr-CA" sz="1800" dirty="0"/>
              <a:t>ne termine pas les tâches demandées;</a:t>
            </a:r>
          </a:p>
          <a:p>
            <a:pPr lvl="0"/>
            <a:r>
              <a:rPr lang="fr-CA" sz="1800" dirty="0"/>
              <a:t>hésite à sortir des routines établies</a:t>
            </a:r>
            <a:r>
              <a:rPr lang="fr-CA" sz="1800" dirty="0" smtClean="0"/>
              <a:t>.</a:t>
            </a:r>
            <a:endParaRPr lang="fr-CA" sz="1800" dirty="0"/>
          </a:p>
        </p:txBody>
      </p:sp>
      <p:sp>
        <p:nvSpPr>
          <p:cNvPr id="6" name="Rectangle 5"/>
          <p:cNvSpPr/>
          <p:nvPr/>
        </p:nvSpPr>
        <p:spPr>
          <a:xfrm>
            <a:off x="741872" y="1636998"/>
            <a:ext cx="367485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dirty="0"/>
              <a:t>Cet élève  a tendance à rechercher le soutien ou la validation de l’enseignant et à </a:t>
            </a:r>
            <a:r>
              <a:rPr lang="fr-CA" dirty="0" smtClean="0"/>
              <a:t>poser beaucoup </a:t>
            </a:r>
            <a:r>
              <a:rPr lang="fr-CA" dirty="0"/>
              <a:t>de questions. </a:t>
            </a:r>
            <a:endParaRPr lang="fr-CA" dirty="0" smtClean="0"/>
          </a:p>
          <a:p>
            <a:endParaRPr lang="fr-CA" dirty="0"/>
          </a:p>
          <a:p>
            <a:r>
              <a:rPr lang="fr-CA" dirty="0" smtClean="0"/>
              <a:t>Il </a:t>
            </a:r>
            <a:r>
              <a:rPr lang="fr-CA" dirty="0"/>
              <a:t>a de la difficulté à planifier les étapes d’une tâche et à les réaliser. </a:t>
            </a:r>
            <a:endParaRPr lang="fr-CA" dirty="0" smtClean="0"/>
          </a:p>
          <a:p>
            <a:endParaRPr lang="fr-CA" dirty="0"/>
          </a:p>
          <a:p>
            <a:r>
              <a:rPr lang="fr-CA" dirty="0" smtClean="0"/>
              <a:t>Il </a:t>
            </a:r>
            <a:r>
              <a:rPr lang="fr-CA" dirty="0"/>
              <a:t>peut se sentir déstabilisé lors d’un changement de routine ou d’horaire.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251" y="236823"/>
            <a:ext cx="99060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3608950" y="567578"/>
            <a:ext cx="1431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Intériorisés</a:t>
            </a:r>
            <a:endParaRPr lang="fr-CA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15738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92A10-FD2C-4913-AD27-13D032B380EA}" type="slidenum">
              <a:rPr lang="fr-CA" smtClean="0"/>
              <a:pPr/>
              <a:t>33</a:t>
            </a:fld>
            <a:endParaRPr lang="fr-CA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4"/>
          </p:nvPr>
        </p:nvSpPr>
        <p:spPr>
          <a:xfrm>
            <a:off x="4645152" y="1611372"/>
            <a:ext cx="3346704" cy="4720374"/>
          </a:xfrm>
        </p:spPr>
        <p:txBody>
          <a:bodyPr>
            <a:normAutofit/>
          </a:bodyPr>
          <a:lstStyle/>
          <a:p>
            <a:pPr lvl="0"/>
            <a:r>
              <a:rPr lang="fr-CA" sz="1800" dirty="0" smtClean="0"/>
              <a:t>évite </a:t>
            </a:r>
            <a:r>
              <a:rPr lang="fr-CA" sz="1800" dirty="0"/>
              <a:t>de prendre la parole en classe;</a:t>
            </a:r>
          </a:p>
          <a:p>
            <a:pPr lvl="0"/>
            <a:r>
              <a:rPr lang="fr-CA" sz="1800" dirty="0"/>
              <a:t>regarde ailleurs lorsque l’enseignante s’adresse à lui;</a:t>
            </a:r>
          </a:p>
          <a:p>
            <a:pPr lvl="0"/>
            <a:r>
              <a:rPr lang="fr-CA" sz="1800" dirty="0"/>
              <a:t>évite de parler aux autres élèves;</a:t>
            </a:r>
          </a:p>
          <a:p>
            <a:pPr lvl="0"/>
            <a:r>
              <a:rPr lang="fr-CA" sz="1800" dirty="0"/>
              <a:t>évite de demander de l’aide à l’enseignante;</a:t>
            </a:r>
          </a:p>
          <a:p>
            <a:r>
              <a:rPr lang="fr-CA" sz="1800" dirty="0"/>
              <a:t>joue seul</a:t>
            </a:r>
          </a:p>
        </p:txBody>
      </p:sp>
      <p:sp>
        <p:nvSpPr>
          <p:cNvPr id="6" name="Rectangle 5"/>
          <p:cNvSpPr/>
          <p:nvPr/>
        </p:nvSpPr>
        <p:spPr>
          <a:xfrm>
            <a:off x="741872" y="1636998"/>
            <a:ext cx="3674853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dirty="0"/>
              <a:t>Cet élève est susceptible de s’isoler des autres en classe. </a:t>
            </a:r>
            <a:endParaRPr lang="fr-CA" dirty="0" smtClean="0"/>
          </a:p>
          <a:p>
            <a:endParaRPr lang="fr-CA" dirty="0"/>
          </a:p>
          <a:p>
            <a:r>
              <a:rPr lang="fr-CA" dirty="0" smtClean="0"/>
              <a:t>Il </a:t>
            </a:r>
            <a:r>
              <a:rPr lang="fr-CA" dirty="0"/>
              <a:t>a peu d’amis </a:t>
            </a:r>
            <a:r>
              <a:rPr lang="fr-CA" dirty="0" smtClean="0"/>
              <a:t>et joue </a:t>
            </a:r>
            <a:r>
              <a:rPr lang="fr-CA" dirty="0"/>
              <a:t>fréquemment seul. </a:t>
            </a:r>
            <a:endParaRPr lang="fr-CA" dirty="0" smtClean="0"/>
          </a:p>
          <a:p>
            <a:endParaRPr lang="fr-CA" dirty="0"/>
          </a:p>
          <a:p>
            <a:r>
              <a:rPr lang="fr-CA" dirty="0" smtClean="0"/>
              <a:t>Lors </a:t>
            </a:r>
            <a:r>
              <a:rPr lang="fr-CA" dirty="0"/>
              <a:t>de la réalisation d’une tâche, il a tendance à moins persévérer et à ne pas demander d’aide à l’enseignante ou aux autres élèves.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296" y="153478"/>
            <a:ext cx="1019175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3607304" y="955708"/>
            <a:ext cx="1431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Intériorisés</a:t>
            </a:r>
            <a:endParaRPr lang="fr-CA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87453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416060" y="159659"/>
            <a:ext cx="1940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Exemples</a:t>
            </a:r>
            <a:endParaRPr lang="fr-CA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81" y="1064908"/>
            <a:ext cx="7630064" cy="5488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92A10-FD2C-4913-AD27-13D032B380EA}" type="slidenum">
              <a:rPr lang="fr-CA" smtClean="0"/>
              <a:pPr/>
              <a:t>34</a:t>
            </a:fld>
            <a:endParaRPr lang="fr-CA" dirty="0"/>
          </a:p>
        </p:txBody>
      </p:sp>
      <p:sp>
        <p:nvSpPr>
          <p:cNvPr id="5" name="Flèche droite 4"/>
          <p:cNvSpPr/>
          <p:nvPr/>
        </p:nvSpPr>
        <p:spPr>
          <a:xfrm>
            <a:off x="356866" y="2674190"/>
            <a:ext cx="247919" cy="138023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6" name="Flèche droite 5"/>
          <p:cNvSpPr/>
          <p:nvPr/>
        </p:nvSpPr>
        <p:spPr>
          <a:xfrm rot="5400000">
            <a:off x="4934306" y="1453097"/>
            <a:ext cx="247919" cy="138023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7" name="Flèche droite 6"/>
          <p:cNvSpPr/>
          <p:nvPr/>
        </p:nvSpPr>
        <p:spPr>
          <a:xfrm rot="5400000">
            <a:off x="5656049" y="1444821"/>
            <a:ext cx="247919" cy="138023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8" name="Flèche droite 7"/>
          <p:cNvSpPr/>
          <p:nvPr/>
        </p:nvSpPr>
        <p:spPr>
          <a:xfrm>
            <a:off x="434507" y="6176514"/>
            <a:ext cx="247919" cy="138023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07404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416060" y="159659"/>
            <a:ext cx="1940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Exemples</a:t>
            </a:r>
            <a:endParaRPr lang="fr-CA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92A10-FD2C-4913-AD27-13D032B380EA}" type="slidenum">
              <a:rPr lang="fr-CA" smtClean="0"/>
              <a:pPr/>
              <a:t>35</a:t>
            </a:fld>
            <a:endParaRPr lang="fr-CA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065" y="833216"/>
            <a:ext cx="6320287" cy="5602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lèche droite 4"/>
          <p:cNvSpPr/>
          <p:nvPr/>
        </p:nvSpPr>
        <p:spPr>
          <a:xfrm rot="5400000">
            <a:off x="5178096" y="1380228"/>
            <a:ext cx="247919" cy="138023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6" name="Flèche droite 5"/>
          <p:cNvSpPr/>
          <p:nvPr/>
        </p:nvSpPr>
        <p:spPr>
          <a:xfrm rot="5400000">
            <a:off x="5830804" y="1360108"/>
            <a:ext cx="247919" cy="138023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7" name="Flèche droite 6"/>
          <p:cNvSpPr/>
          <p:nvPr/>
        </p:nvSpPr>
        <p:spPr>
          <a:xfrm>
            <a:off x="558467" y="4226945"/>
            <a:ext cx="247919" cy="138023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47673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416060" y="159659"/>
            <a:ext cx="1940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Exemples</a:t>
            </a:r>
            <a:endParaRPr lang="fr-CA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92A10-FD2C-4913-AD27-13D032B380EA}" type="slidenum">
              <a:rPr lang="fr-CA" smtClean="0"/>
              <a:pPr/>
              <a:t>36</a:t>
            </a:fld>
            <a:endParaRPr lang="fr-CA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122" y="821838"/>
            <a:ext cx="6467835" cy="5915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lèche droite 4"/>
          <p:cNvSpPr/>
          <p:nvPr/>
        </p:nvSpPr>
        <p:spPr>
          <a:xfrm>
            <a:off x="528459" y="1975450"/>
            <a:ext cx="247919" cy="207033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6" name="Flèche droite 5"/>
          <p:cNvSpPr/>
          <p:nvPr/>
        </p:nvSpPr>
        <p:spPr>
          <a:xfrm rot="5573592">
            <a:off x="4377906" y="1316959"/>
            <a:ext cx="247919" cy="207033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7" name="Flèche droite 6"/>
          <p:cNvSpPr/>
          <p:nvPr/>
        </p:nvSpPr>
        <p:spPr>
          <a:xfrm rot="5573592">
            <a:off x="4909850" y="1322717"/>
            <a:ext cx="247919" cy="207033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8" name="Flèche droite 7"/>
          <p:cNvSpPr/>
          <p:nvPr/>
        </p:nvSpPr>
        <p:spPr>
          <a:xfrm rot="5573592">
            <a:off x="5493550" y="1328475"/>
            <a:ext cx="247919" cy="207033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9" name="Flèche droite 8"/>
          <p:cNvSpPr/>
          <p:nvPr/>
        </p:nvSpPr>
        <p:spPr>
          <a:xfrm>
            <a:off x="484203" y="5656053"/>
            <a:ext cx="247919" cy="207033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24959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416060" y="159659"/>
            <a:ext cx="1940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Exemples</a:t>
            </a:r>
            <a:endParaRPr lang="fr-CA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928868"/>
            <a:ext cx="7886700" cy="536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747713"/>
            <a:ext cx="7886700" cy="536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92A10-FD2C-4913-AD27-13D032B380EA}" type="slidenum">
              <a:rPr lang="fr-CA" smtClean="0"/>
              <a:pPr/>
              <a:t>37</a:t>
            </a:fld>
            <a:endParaRPr lang="fr-CA" dirty="0"/>
          </a:p>
        </p:txBody>
      </p:sp>
      <p:sp>
        <p:nvSpPr>
          <p:cNvPr id="6" name="Flèche droite 5"/>
          <p:cNvSpPr/>
          <p:nvPr/>
        </p:nvSpPr>
        <p:spPr>
          <a:xfrm>
            <a:off x="356866" y="3610155"/>
            <a:ext cx="247919" cy="138023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7" name="Flèche droite 6"/>
          <p:cNvSpPr/>
          <p:nvPr/>
        </p:nvSpPr>
        <p:spPr>
          <a:xfrm>
            <a:off x="380731" y="2856782"/>
            <a:ext cx="247919" cy="138023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8" name="Flèche droite 7"/>
          <p:cNvSpPr/>
          <p:nvPr/>
        </p:nvSpPr>
        <p:spPr>
          <a:xfrm>
            <a:off x="356865" y="4953000"/>
            <a:ext cx="247919" cy="138023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11143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ZoneTexte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068388" y="1196975"/>
            <a:ext cx="712946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marL="617537" lvl="2" indent="-342900" algn="ctr">
              <a:buClr>
                <a:srgbClr val="D4E336"/>
              </a:buClr>
              <a:buSzPct val="95000"/>
              <a:defRPr/>
            </a:pPr>
            <a:r>
              <a:rPr lang="fr-CA" altLang="fr-FR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Merci !</a:t>
            </a:r>
          </a:p>
          <a:p>
            <a:pPr marL="617537" lvl="2" indent="-342900" algn="ctr">
              <a:buClr>
                <a:srgbClr val="D4E336"/>
              </a:buClr>
              <a:buSzPct val="95000"/>
              <a:defRPr/>
            </a:pPr>
            <a:r>
              <a:rPr lang="fr-CA" altLang="fr-FR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 et Échanges</a:t>
            </a:r>
            <a:endParaRPr lang="fr-CA" altLang="fr-FR" sz="2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63" name="Picture 2" descr="Résultats de recherche d'images pour « Question »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2349500"/>
            <a:ext cx="2487613" cy="293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4" name="Picture 6" descr="Image associée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814763"/>
            <a:ext cx="2438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92A10-FD2C-4913-AD27-13D032B380EA}" type="slidenum">
              <a:rPr lang="fr-CA" smtClean="0"/>
              <a:pPr/>
              <a:t>38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584633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ZoneTexte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00113" y="765175"/>
            <a:ext cx="712946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D4E336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D4E336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C8228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CA" altLang="fr-FR" sz="1600" b="1" dirty="0">
                <a:latin typeface="Arial Black" pitchFamily="34" charset="0"/>
              </a:rPr>
              <a:t>Les </a:t>
            </a:r>
            <a:r>
              <a:rPr lang="fr-CA" altLang="fr-FR" sz="1600" b="1" dirty="0" smtClean="0">
                <a:latin typeface="Arial Black" pitchFamily="34" charset="0"/>
              </a:rPr>
              <a:t>types </a:t>
            </a:r>
            <a:r>
              <a:rPr lang="fr-CA" altLang="fr-FR" sz="1600" b="1" dirty="0">
                <a:latin typeface="Arial Black" pitchFamily="34" charset="0"/>
              </a:rPr>
              <a:t>d’élèves à risque </a:t>
            </a:r>
            <a:endParaRPr lang="fr-CA" altLang="fr-FR" sz="3600" dirty="0">
              <a:latin typeface="Arial Black" pitchFamily="34" charset="0"/>
            </a:endParaRPr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85095507"/>
              </p:ext>
            </p:extLst>
          </p:nvPr>
        </p:nvGraphicFramePr>
        <p:xfrm>
          <a:off x="1524000" y="1397000"/>
          <a:ext cx="6096000" cy="45323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93011"/>
                <a:gridCol w="1454989"/>
                <a:gridCol w="1524000"/>
              </a:tblGrid>
              <a:tr h="640267">
                <a:tc>
                  <a:txBody>
                    <a:bodyPr/>
                    <a:lstStyle/>
                    <a:p>
                      <a:pPr algn="ctr"/>
                      <a:r>
                        <a:rPr lang="fr-CA" sz="1200" dirty="0" smtClean="0"/>
                        <a:t>Difficultés d’apprentissage</a:t>
                      </a:r>
                      <a:endParaRPr lang="fr-CA" sz="1200" dirty="0"/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CA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Difficultés comportement extériorisées</a:t>
                      </a:r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fr-CA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Difficultés comportement intériorisées</a:t>
                      </a:r>
                      <a:endParaRPr kumimoji="0" lang="fr-CA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fr-CA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Peu motivé</a:t>
                      </a:r>
                      <a:endParaRPr kumimoji="0" lang="fr-CA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34" marB="45734"/>
                </a:tc>
              </a:tr>
              <a:tr h="594459">
                <a:tc>
                  <a:txBody>
                    <a:bodyPr/>
                    <a:lstStyle/>
                    <a:p>
                      <a:pPr algn="ctr"/>
                      <a:r>
                        <a:rPr lang="fr-CA" sz="1100" b="1" dirty="0" smtClean="0"/>
                        <a:t>45% des élèves à risque  (1)</a:t>
                      </a:r>
                      <a:endParaRPr lang="fr-CA" sz="1100" b="1" dirty="0"/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100" b="1" dirty="0" smtClean="0"/>
                        <a:t>25% des élèves à risque  </a:t>
                      </a:r>
                    </a:p>
                    <a:p>
                      <a:pPr algn="ctr"/>
                      <a:endParaRPr lang="fr-CA" sz="1100" b="1" dirty="0"/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100" b="1" dirty="0" smtClean="0"/>
                        <a:t>18% des élèves à risque  </a:t>
                      </a:r>
                    </a:p>
                    <a:p>
                      <a:pPr algn="ctr"/>
                      <a:endParaRPr lang="fr-CA" sz="1100" b="1" dirty="0"/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100" b="1" dirty="0" smtClean="0"/>
                        <a:t>11% des élèves à risque  </a:t>
                      </a:r>
                    </a:p>
                    <a:p>
                      <a:pPr algn="ctr"/>
                      <a:endParaRPr lang="fr-CA" sz="1100" b="1" dirty="0"/>
                    </a:p>
                  </a:txBody>
                  <a:tcPr marT="45734" marB="45734"/>
                </a:tc>
              </a:tr>
              <a:tr h="594459">
                <a:tc>
                  <a:txBody>
                    <a:bodyPr/>
                    <a:lstStyle/>
                    <a:p>
                      <a:pPr algn="ctr"/>
                      <a:r>
                        <a:rPr kumimoji="0" lang="fr-CA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Difficulté au niveau du langage </a:t>
                      </a:r>
                      <a:endParaRPr lang="fr-CA" sz="1100" dirty="0"/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CA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Comportements agressifs</a:t>
                      </a:r>
                    </a:p>
                    <a:p>
                      <a:pPr algn="ctr"/>
                      <a:endParaRPr kumimoji="0" lang="fr-CA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fr-CA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Anxiété, crainte, peur</a:t>
                      </a:r>
                      <a:endParaRPr kumimoji="0" lang="fr-CA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pPr algn="ctr"/>
                      <a:endParaRPr lang="fr-CA" sz="1100"/>
                    </a:p>
                  </a:txBody>
                  <a:tcPr marT="45734" marB="45734"/>
                </a:tc>
              </a:tr>
              <a:tr h="59445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CA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Retard en lecture  dyslexie</a:t>
                      </a:r>
                    </a:p>
                    <a:p>
                      <a:pPr algn="ctr"/>
                      <a:endParaRPr lang="fr-CA" sz="1100" dirty="0"/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fr-CA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Trouble oppositionnel avec provocation (TOP)</a:t>
                      </a:r>
                      <a:endParaRPr kumimoji="0" lang="fr-CA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CA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Tristesse, signes dépressif</a:t>
                      </a:r>
                    </a:p>
                    <a:p>
                      <a:pPr algn="ctr"/>
                      <a:endParaRPr kumimoji="0" lang="fr-CA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pPr algn="ctr"/>
                      <a:endParaRPr lang="fr-CA" sz="1100"/>
                    </a:p>
                  </a:txBody>
                  <a:tcPr marT="45734" marB="45734"/>
                </a:tc>
              </a:tr>
              <a:tr h="76212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CA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Retard en écriture  dysorthographie,  dyspraxie</a:t>
                      </a:r>
                    </a:p>
                    <a:p>
                      <a:pPr algn="ctr"/>
                      <a:endParaRPr lang="fr-CA" sz="1100" dirty="0"/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fr-CA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Trouble des conduites (plus grave)</a:t>
                      </a:r>
                      <a:endParaRPr kumimoji="0" lang="fr-CA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kumimoji="0" lang="fr-CA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Retrait social, rejet </a:t>
                      </a:r>
                      <a:br>
                        <a:rPr kumimoji="0" lang="fr-CA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fr-CA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 pairs </a:t>
                      </a:r>
                      <a:endParaRPr kumimoji="0" lang="fr-CA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pPr algn="ctr"/>
                      <a:endParaRPr lang="fr-CA" sz="1100"/>
                    </a:p>
                  </a:txBody>
                  <a:tcPr marT="45734" marB="45734"/>
                </a:tc>
              </a:tr>
              <a:tr h="548801">
                <a:tc>
                  <a:txBody>
                    <a:bodyPr/>
                    <a:lstStyle/>
                    <a:p>
                      <a:pPr algn="ctr"/>
                      <a:r>
                        <a:rPr kumimoji="0" lang="fr-CA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Retard en calcul</a:t>
                      </a:r>
                    </a:p>
                    <a:p>
                      <a:pPr algn="ctr"/>
                      <a:r>
                        <a:rPr kumimoji="0" lang="fr-CA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dyscalculie</a:t>
                      </a:r>
                      <a:r>
                        <a:rPr kumimoji="0" lang="fr-C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fr-CA" sz="1100" dirty="0"/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fr-CA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Trouble de déficit</a:t>
                      </a:r>
                    </a:p>
                    <a:p>
                      <a:pPr algn="ctr"/>
                      <a:r>
                        <a:rPr kumimoji="0" lang="fr-CA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attention/hyperactivité </a:t>
                      </a:r>
                      <a:br>
                        <a:rPr kumimoji="0" lang="fr-CA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fr-CA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TDAH</a:t>
                      </a:r>
                      <a:endParaRPr kumimoji="0" lang="fr-CA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pPr algn="ctr"/>
                      <a:endParaRPr lang="fr-CA" sz="1100"/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pPr algn="ctr"/>
                      <a:endParaRPr lang="fr-CA" sz="1100"/>
                    </a:p>
                  </a:txBody>
                  <a:tcPr marT="45734" marB="45734"/>
                </a:tc>
              </a:tr>
              <a:tr h="42679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CA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Déficit d’attention </a:t>
                      </a:r>
                    </a:p>
                    <a:p>
                      <a:pPr algn="ctr"/>
                      <a:endParaRPr lang="fr-CA" sz="1100" dirty="0"/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pPr algn="ctr"/>
                      <a:endParaRPr lang="fr-CA" sz="1100"/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pPr algn="ctr"/>
                      <a:endParaRPr lang="fr-CA" sz="1100"/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pPr algn="ctr"/>
                      <a:endParaRPr lang="fr-CA" sz="1100"/>
                    </a:p>
                  </a:txBody>
                  <a:tcPr marT="45734" marB="45734"/>
                </a:tc>
              </a:tr>
              <a:tr h="370948">
                <a:tc>
                  <a:txBody>
                    <a:bodyPr/>
                    <a:lstStyle/>
                    <a:p>
                      <a:pPr algn="ctr"/>
                      <a:endParaRPr lang="fr-CA" sz="1100" dirty="0"/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pPr algn="ctr"/>
                      <a:endParaRPr lang="fr-CA" sz="1100"/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pPr algn="ctr"/>
                      <a:endParaRPr lang="fr-CA" sz="1100"/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pPr algn="ctr"/>
                      <a:endParaRPr lang="fr-CA" sz="1100" dirty="0"/>
                    </a:p>
                  </a:txBody>
                  <a:tcPr marT="45734" marB="45734"/>
                </a:tc>
              </a:tr>
            </a:tbl>
          </a:graphicData>
        </a:graphic>
      </p:graphicFrame>
      <p:sp>
        <p:nvSpPr>
          <p:cNvPr id="32818" name="ZoneTexte 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9750" y="6308725"/>
            <a:ext cx="65182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D4E336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D4E336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C8228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CA" altLang="fr-FR" sz="900">
                <a:latin typeface="Arial" charset="0"/>
              </a:rPr>
              <a:t>(1) Ces statistiques sont tirées du dépistage réalisée à la CSCR auprès de plus de 2000 élèves de maternelle à la 6</a:t>
            </a:r>
            <a:r>
              <a:rPr lang="fr-CA" altLang="fr-FR" sz="900" baseline="30000">
                <a:latin typeface="Arial" charset="0"/>
              </a:rPr>
              <a:t>e</a:t>
            </a:r>
            <a:r>
              <a:rPr lang="fr-CA" altLang="fr-FR" sz="900">
                <a:latin typeface="Arial" charset="0"/>
              </a:rPr>
              <a:t> année.</a:t>
            </a:r>
            <a:br>
              <a:rPr lang="fr-CA" altLang="fr-FR" sz="900">
                <a:latin typeface="Arial" charset="0"/>
              </a:rPr>
            </a:br>
            <a:r>
              <a:rPr lang="fr-CA" altLang="fr-FR" sz="900">
                <a:latin typeface="Arial" charset="0"/>
              </a:rPr>
              <a:t>      Ce ne sont pas des normes et ne représentent pas l’ensemble des écoles de la CSCR. C’est à titre indicatif seulement.</a:t>
            </a:r>
            <a:endParaRPr lang="fr-CA" altLang="fr-FR" sz="1000">
              <a:latin typeface="Arial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92A10-FD2C-4913-AD27-13D032B380EA}" type="slidenum">
              <a:rPr lang="fr-CA" smtClean="0"/>
              <a:pPr/>
              <a:t>4</a:t>
            </a:fld>
            <a:endParaRPr lang="fr-CA" dirty="0"/>
          </a:p>
        </p:txBody>
      </p:sp>
      <p:sp>
        <p:nvSpPr>
          <p:cNvPr id="4" name="Flèche vers le bas 3"/>
          <p:cNvSpPr/>
          <p:nvPr/>
        </p:nvSpPr>
        <p:spPr>
          <a:xfrm>
            <a:off x="3657600" y="1164566"/>
            <a:ext cx="224287" cy="172528"/>
          </a:xfrm>
          <a:prstGeom prst="down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7" name="Flèche vers le bas 6"/>
          <p:cNvSpPr/>
          <p:nvPr/>
        </p:nvSpPr>
        <p:spPr>
          <a:xfrm>
            <a:off x="5224732" y="1193322"/>
            <a:ext cx="224287" cy="172528"/>
          </a:xfrm>
          <a:prstGeom prst="down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361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792184"/>
              </p:ext>
            </p:extLst>
          </p:nvPr>
        </p:nvGraphicFramePr>
        <p:xfrm>
          <a:off x="589671" y="1717018"/>
          <a:ext cx="7921624" cy="21605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57877"/>
                <a:gridCol w="1882063"/>
                <a:gridCol w="2640842"/>
                <a:gridCol w="2640842"/>
              </a:tblGrid>
              <a:tr h="630922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600" dirty="0">
                          <a:effectLst/>
                        </a:rPr>
                        <a:t>Nb d’écoles, d’enseignants et d’élèves participants au dépistage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600" dirty="0">
                          <a:effectLst/>
                        </a:rPr>
                        <a:t>3 CS : A, B, C</a:t>
                      </a:r>
                      <a:endParaRPr lang="fr-CA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</a:tr>
              <a:tr h="3059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100">
                          <a:effectLst/>
                        </a:rPr>
                        <a:t> </a:t>
                      </a:r>
                      <a:endParaRPr lang="fr-C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600" dirty="0">
                          <a:effectLst/>
                        </a:rPr>
                        <a:t>Nb d’écoles</a:t>
                      </a:r>
                      <a:endParaRPr lang="fr-CA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600" dirty="0">
                          <a:effectLst/>
                        </a:rPr>
                        <a:t>Nb </a:t>
                      </a:r>
                      <a:r>
                        <a:rPr lang="fr-CA" sz="1600" dirty="0" smtClean="0">
                          <a:effectLst/>
                        </a:rPr>
                        <a:t>d’enseignants*</a:t>
                      </a:r>
                      <a:endParaRPr lang="fr-CA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600">
                          <a:effectLst/>
                        </a:rPr>
                        <a:t>Nb d’élèves</a:t>
                      </a:r>
                      <a:endParaRPr lang="fr-CA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/>
                </a:tc>
              </a:tr>
              <a:tr h="3059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400" dirty="0">
                          <a:effectLst/>
                        </a:rPr>
                        <a:t>CS </a:t>
                      </a:r>
                      <a:r>
                        <a:rPr lang="fr-CA" sz="1400" dirty="0" smtClean="0">
                          <a:effectLst/>
                        </a:rPr>
                        <a:t>- </a:t>
                      </a:r>
                      <a:r>
                        <a:rPr lang="fr-CA" sz="1400" dirty="0">
                          <a:effectLst/>
                        </a:rPr>
                        <a:t>A  </a:t>
                      </a:r>
                      <a:endParaRPr lang="fr-C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600">
                          <a:effectLst/>
                        </a:rPr>
                        <a:t>14</a:t>
                      </a:r>
                      <a:endParaRPr lang="fr-CA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600" dirty="0">
                          <a:effectLst/>
                        </a:rPr>
                        <a:t>120 </a:t>
                      </a:r>
                      <a:endParaRPr lang="fr-CA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600">
                          <a:effectLst/>
                        </a:rPr>
                        <a:t>1619</a:t>
                      </a:r>
                      <a:endParaRPr lang="fr-CA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/>
                </a:tc>
              </a:tr>
              <a:tr h="3059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400" dirty="0">
                          <a:effectLst/>
                        </a:rPr>
                        <a:t>CS </a:t>
                      </a:r>
                      <a:r>
                        <a:rPr lang="fr-CA" sz="1400" dirty="0" smtClean="0">
                          <a:effectLst/>
                        </a:rPr>
                        <a:t>- B  </a:t>
                      </a:r>
                      <a:endParaRPr lang="fr-C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600">
                          <a:effectLst/>
                        </a:rPr>
                        <a:t>11</a:t>
                      </a:r>
                      <a:endParaRPr lang="fr-CA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600" dirty="0">
                          <a:effectLst/>
                        </a:rPr>
                        <a:t>78</a:t>
                      </a:r>
                      <a:endParaRPr lang="fr-CA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600" dirty="0">
                          <a:effectLst/>
                        </a:rPr>
                        <a:t>839</a:t>
                      </a:r>
                      <a:endParaRPr lang="fr-CA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/>
                </a:tc>
              </a:tr>
              <a:tr h="3059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400" dirty="0" smtClean="0">
                          <a:effectLst/>
                        </a:rPr>
                        <a:t>CS - </a:t>
                      </a:r>
                      <a:r>
                        <a:rPr lang="fr-CA" sz="1400" dirty="0">
                          <a:effectLst/>
                        </a:rPr>
                        <a:t>C   </a:t>
                      </a:r>
                      <a:endParaRPr lang="fr-C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600">
                          <a:effectLst/>
                        </a:rPr>
                        <a:t>6</a:t>
                      </a:r>
                      <a:endParaRPr lang="fr-CA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600">
                          <a:effectLst/>
                        </a:rPr>
                        <a:t>41</a:t>
                      </a:r>
                      <a:endParaRPr lang="fr-CA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600" dirty="0">
                          <a:effectLst/>
                        </a:rPr>
                        <a:t>702</a:t>
                      </a:r>
                      <a:endParaRPr lang="fr-CA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/>
                </a:tc>
              </a:tr>
              <a:tr h="3059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100">
                          <a:effectLst/>
                        </a:rPr>
                        <a:t>    </a:t>
                      </a:r>
                      <a:endParaRPr lang="fr-C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600">
                          <a:effectLst/>
                        </a:rPr>
                        <a:t>31 </a:t>
                      </a:r>
                      <a:endParaRPr lang="fr-CA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600">
                          <a:effectLst/>
                        </a:rPr>
                        <a:t>239</a:t>
                      </a:r>
                      <a:endParaRPr lang="fr-CA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600" dirty="0">
                          <a:effectLst/>
                        </a:rPr>
                        <a:t>3 160</a:t>
                      </a:r>
                      <a:endParaRPr lang="fr-CA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/>
                </a:tc>
              </a:tr>
            </a:tbl>
          </a:graphicData>
        </a:graphic>
      </p:graphicFrame>
      <p:sp>
        <p:nvSpPr>
          <p:cNvPr id="58404" name="ZoneTexte 2"/>
          <p:cNvSpPr txBox="1">
            <a:spLocks noChangeArrowheads="1"/>
          </p:cNvSpPr>
          <p:nvPr/>
        </p:nvSpPr>
        <p:spPr bwMode="auto">
          <a:xfrm>
            <a:off x="589671" y="3975937"/>
            <a:ext cx="249555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D4E336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D4E336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C8228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CA" altLang="fr-FR" sz="1100" i="1">
                <a:latin typeface="Arial" charset="0"/>
              </a:rPr>
              <a:t>* Nombre approximatif d’enseignants</a:t>
            </a:r>
            <a:endParaRPr lang="fr-CA" altLang="fr-FR" sz="1400" i="1">
              <a:latin typeface="Arial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92A10-FD2C-4913-AD27-13D032B380EA}" type="slidenum">
              <a:rPr lang="fr-CA" smtClean="0"/>
              <a:pPr/>
              <a:t>5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462723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7665267"/>
              </p:ext>
            </p:extLst>
          </p:nvPr>
        </p:nvGraphicFramePr>
        <p:xfrm>
          <a:off x="794745" y="1480457"/>
          <a:ext cx="7416799" cy="28797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33937"/>
                <a:gridCol w="746594"/>
                <a:gridCol w="746594"/>
                <a:gridCol w="841100"/>
                <a:gridCol w="746594"/>
                <a:gridCol w="841100"/>
                <a:gridCol w="519780"/>
                <a:gridCol w="841100"/>
              </a:tblGrid>
              <a:tr h="115189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600" dirty="0" smtClean="0">
                          <a:effectLst/>
                        </a:rPr>
                        <a:t>CS - A 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600" dirty="0" smtClean="0">
                          <a:effectLst/>
                        </a:rPr>
                        <a:t>Types </a:t>
                      </a:r>
                      <a:r>
                        <a:rPr lang="fr-CA" sz="1600" dirty="0">
                          <a:effectLst/>
                        </a:rPr>
                        <a:t>d’écoles</a:t>
                      </a:r>
                      <a:endParaRPr lang="fr-CA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600" dirty="0">
                          <a:effectLst/>
                        </a:rPr>
                        <a:t>Nb</a:t>
                      </a:r>
                      <a:endParaRPr lang="fr-CA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600" dirty="0">
                          <a:solidFill>
                            <a:schemeClr val="tx1"/>
                          </a:solidFill>
                          <a:effectLst/>
                        </a:rPr>
                        <a:t>À Risque</a:t>
                      </a:r>
                      <a:endParaRPr lang="fr-CA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600" dirty="0">
                          <a:effectLst/>
                        </a:rPr>
                        <a:t>À Risque </a:t>
                      </a:r>
                      <a:endParaRPr lang="fr-CA" sz="16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600" dirty="0" smtClean="0">
                          <a:effectLst/>
                        </a:rPr>
                        <a:t>Garçons</a:t>
                      </a:r>
                      <a:endParaRPr lang="fr-CA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600" dirty="0">
                          <a:effectLst/>
                        </a:rPr>
                        <a:t>À Risque </a:t>
                      </a:r>
                      <a:endParaRPr lang="fr-CA" sz="16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600" dirty="0" smtClean="0">
                          <a:effectLst/>
                        </a:rPr>
                        <a:t>Filles</a:t>
                      </a:r>
                      <a:endParaRPr lang="fr-CA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</a:tr>
              <a:tr h="5759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600" dirty="0">
                          <a:effectLst/>
                        </a:rPr>
                        <a:t>Régulier </a:t>
                      </a:r>
                      <a:endParaRPr lang="fr-CA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600">
                          <a:effectLst/>
                        </a:rPr>
                        <a:t>614</a:t>
                      </a:r>
                      <a:endParaRPr lang="fr-CA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600" b="1" dirty="0">
                          <a:solidFill>
                            <a:schemeClr val="tx1"/>
                          </a:solidFill>
                          <a:effectLst/>
                        </a:rPr>
                        <a:t>158</a:t>
                      </a:r>
                      <a:endParaRPr lang="fr-CA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600" b="1" dirty="0" smtClean="0">
                          <a:solidFill>
                            <a:schemeClr val="tx1"/>
                          </a:solidFill>
                          <a:effectLst/>
                        </a:rPr>
                        <a:t>26 %</a:t>
                      </a:r>
                      <a:endParaRPr lang="fr-CA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600" dirty="0">
                          <a:effectLst/>
                        </a:rPr>
                        <a:t>96</a:t>
                      </a:r>
                      <a:endParaRPr lang="fr-CA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600" dirty="0" smtClean="0">
                          <a:effectLst/>
                        </a:rPr>
                        <a:t>30 %</a:t>
                      </a:r>
                      <a:endParaRPr lang="fr-CA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600">
                          <a:effectLst/>
                        </a:rPr>
                        <a:t>62</a:t>
                      </a:r>
                      <a:endParaRPr lang="fr-CA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600" dirty="0" smtClean="0">
                          <a:effectLst/>
                        </a:rPr>
                        <a:t>21 %</a:t>
                      </a:r>
                      <a:endParaRPr lang="fr-CA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5759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600" dirty="0" smtClean="0">
                          <a:effectLst/>
                        </a:rPr>
                        <a:t>SIAA (Défavorisé)</a:t>
                      </a:r>
                      <a:endParaRPr lang="fr-CA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600">
                          <a:effectLst/>
                        </a:rPr>
                        <a:t>1005</a:t>
                      </a:r>
                      <a:endParaRPr lang="fr-CA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600" b="1" dirty="0">
                          <a:solidFill>
                            <a:schemeClr val="tx1"/>
                          </a:solidFill>
                          <a:effectLst/>
                        </a:rPr>
                        <a:t>330</a:t>
                      </a:r>
                      <a:endParaRPr lang="fr-CA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600" b="1" dirty="0" smtClean="0">
                          <a:solidFill>
                            <a:schemeClr val="tx1"/>
                          </a:solidFill>
                          <a:effectLst/>
                        </a:rPr>
                        <a:t>33 %</a:t>
                      </a:r>
                      <a:endParaRPr lang="fr-CA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600">
                          <a:effectLst/>
                        </a:rPr>
                        <a:t>206</a:t>
                      </a:r>
                      <a:endParaRPr lang="fr-CA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600" dirty="0" smtClean="0">
                          <a:effectLst/>
                        </a:rPr>
                        <a:t>40 %</a:t>
                      </a:r>
                      <a:endParaRPr lang="fr-CA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600" dirty="0">
                          <a:effectLst/>
                        </a:rPr>
                        <a:t>124</a:t>
                      </a:r>
                      <a:endParaRPr lang="fr-CA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600" dirty="0" smtClean="0">
                          <a:effectLst/>
                        </a:rPr>
                        <a:t>25 %</a:t>
                      </a:r>
                      <a:endParaRPr lang="fr-CA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5759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600">
                          <a:effectLst/>
                        </a:rPr>
                        <a:t>Total</a:t>
                      </a:r>
                      <a:endParaRPr lang="fr-CA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600">
                          <a:effectLst/>
                        </a:rPr>
                        <a:t>1619</a:t>
                      </a:r>
                      <a:endParaRPr lang="fr-CA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600" b="1">
                          <a:solidFill>
                            <a:schemeClr val="tx1"/>
                          </a:solidFill>
                          <a:effectLst/>
                        </a:rPr>
                        <a:t>488</a:t>
                      </a:r>
                      <a:endParaRPr lang="fr-CA" sz="16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600" b="1" dirty="0" smtClean="0">
                          <a:solidFill>
                            <a:schemeClr val="tx1"/>
                          </a:solidFill>
                          <a:effectLst/>
                        </a:rPr>
                        <a:t>30 %</a:t>
                      </a:r>
                      <a:endParaRPr lang="fr-CA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600">
                          <a:effectLst/>
                        </a:rPr>
                        <a:t>302</a:t>
                      </a:r>
                      <a:endParaRPr lang="fr-CA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600" dirty="0" smtClean="0">
                          <a:effectLst/>
                        </a:rPr>
                        <a:t>36 %</a:t>
                      </a:r>
                      <a:endParaRPr lang="fr-CA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600" dirty="0">
                          <a:effectLst/>
                        </a:rPr>
                        <a:t>186</a:t>
                      </a:r>
                      <a:endParaRPr lang="fr-CA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600" dirty="0" smtClean="0">
                          <a:effectLst/>
                        </a:rPr>
                        <a:t>24 %</a:t>
                      </a:r>
                      <a:endParaRPr lang="fr-CA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92A10-FD2C-4913-AD27-13D032B380EA}" type="slidenum">
              <a:rPr lang="fr-CA" smtClean="0"/>
              <a:pPr/>
              <a:t>6</a:t>
            </a:fld>
            <a:endParaRPr lang="fr-CA" dirty="0"/>
          </a:p>
        </p:txBody>
      </p:sp>
      <p:sp>
        <p:nvSpPr>
          <p:cNvPr id="5" name="Flèche vers le bas 4"/>
          <p:cNvSpPr/>
          <p:nvPr/>
        </p:nvSpPr>
        <p:spPr>
          <a:xfrm>
            <a:off x="4287329" y="1190445"/>
            <a:ext cx="224287" cy="172528"/>
          </a:xfrm>
          <a:prstGeom prst="down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6" name="Flèche vers le bas 5"/>
          <p:cNvSpPr/>
          <p:nvPr/>
        </p:nvSpPr>
        <p:spPr>
          <a:xfrm rot="16200000">
            <a:off x="567908" y="2805021"/>
            <a:ext cx="224287" cy="244415"/>
          </a:xfrm>
          <a:prstGeom prst="down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00229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8880509"/>
              </p:ext>
            </p:extLst>
          </p:nvPr>
        </p:nvGraphicFramePr>
        <p:xfrm>
          <a:off x="1803906" y="1500956"/>
          <a:ext cx="5256212" cy="28396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96245"/>
                <a:gridCol w="921799"/>
                <a:gridCol w="1038168"/>
              </a:tblGrid>
              <a:tr h="946546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800" dirty="0" smtClean="0">
                          <a:effectLst/>
                        </a:rPr>
                        <a:t>% </a:t>
                      </a:r>
                      <a:r>
                        <a:rPr lang="fr-CA" sz="1800" dirty="0">
                          <a:effectLst/>
                        </a:rPr>
                        <a:t>selon le type de difficulté </a:t>
                      </a:r>
                      <a:br>
                        <a:rPr lang="fr-CA" sz="1800" dirty="0">
                          <a:effectLst/>
                        </a:rPr>
                      </a:br>
                      <a:r>
                        <a:rPr lang="fr-CA" sz="1800" dirty="0">
                          <a:effectLst/>
                        </a:rPr>
                        <a:t>3 CS N = 3160  </a:t>
                      </a:r>
                      <a:endParaRPr lang="fr-CA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7" marR="44447" marT="0" marB="0" anchor="ctr"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</a:tr>
              <a:tr h="3155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800">
                          <a:effectLst/>
                        </a:rPr>
                        <a:t>Type de difficulté</a:t>
                      </a:r>
                      <a:endParaRPr lang="fr-CA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7" marR="444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800" dirty="0">
                          <a:effectLst/>
                        </a:rPr>
                        <a:t>Nb</a:t>
                      </a:r>
                      <a:endParaRPr lang="fr-CA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7" marR="444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800">
                          <a:effectLst/>
                        </a:rPr>
                        <a:t>%</a:t>
                      </a:r>
                      <a:endParaRPr lang="fr-CA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7" marR="44447" marT="0" marB="0" anchor="ctr"/>
                </a:tc>
              </a:tr>
              <a:tr h="3155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800">
                          <a:effectLst/>
                        </a:rPr>
                        <a:t>Apprentissage</a:t>
                      </a:r>
                      <a:endParaRPr lang="fr-CA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7" marR="444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800" dirty="0">
                          <a:effectLst/>
                        </a:rPr>
                        <a:t>546</a:t>
                      </a:r>
                      <a:endParaRPr lang="fr-CA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7" marR="444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800" dirty="0" smtClean="0">
                          <a:effectLst/>
                        </a:rPr>
                        <a:t>43 %</a:t>
                      </a:r>
                      <a:endParaRPr lang="fr-CA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7" marR="44447" marT="0" marB="0" anchor="ctr"/>
                </a:tc>
              </a:tr>
              <a:tr h="3155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800">
                          <a:effectLst/>
                        </a:rPr>
                        <a:t>Extériorisé</a:t>
                      </a:r>
                      <a:endParaRPr lang="fr-CA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7" marR="444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800" dirty="0">
                          <a:effectLst/>
                        </a:rPr>
                        <a:t>379</a:t>
                      </a:r>
                      <a:endParaRPr lang="fr-CA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7" marR="444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800" dirty="0" smtClean="0">
                          <a:effectLst/>
                        </a:rPr>
                        <a:t>30 %</a:t>
                      </a:r>
                      <a:endParaRPr lang="fr-CA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7" marR="44447" marT="0" marB="0" anchor="ctr"/>
                </a:tc>
              </a:tr>
              <a:tr h="3155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800">
                          <a:effectLst/>
                        </a:rPr>
                        <a:t>Intériorisé</a:t>
                      </a:r>
                      <a:endParaRPr lang="fr-CA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7" marR="444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800">
                          <a:effectLst/>
                        </a:rPr>
                        <a:t>229</a:t>
                      </a:r>
                      <a:endParaRPr lang="fr-CA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7" marR="444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800" dirty="0" smtClean="0">
                          <a:effectLst/>
                        </a:rPr>
                        <a:t>18 %</a:t>
                      </a:r>
                      <a:endParaRPr lang="fr-CA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7" marR="44447" marT="0" marB="0" anchor="ctr"/>
                </a:tc>
              </a:tr>
              <a:tr h="3155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800" dirty="0">
                          <a:effectLst/>
                        </a:rPr>
                        <a:t>Peu motivé</a:t>
                      </a:r>
                      <a:endParaRPr lang="fr-CA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7" marR="444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800" dirty="0">
                          <a:effectLst/>
                        </a:rPr>
                        <a:t>118</a:t>
                      </a:r>
                      <a:endParaRPr lang="fr-CA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7" marR="444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800" dirty="0" smtClean="0">
                          <a:effectLst/>
                        </a:rPr>
                        <a:t>9 %</a:t>
                      </a:r>
                      <a:endParaRPr lang="fr-CA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7" marR="44447" marT="0" marB="0" anchor="ctr"/>
                </a:tc>
              </a:tr>
              <a:tr h="3155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CA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7" marR="444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1272</a:t>
                      </a:r>
                      <a:endParaRPr lang="fr-CA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7" marR="444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100 %</a:t>
                      </a:r>
                      <a:endParaRPr lang="fr-CA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7" marR="44447" marT="0" marB="0" anchor="ctr"/>
                </a:tc>
              </a:tr>
            </a:tbl>
          </a:graphicData>
        </a:graphic>
      </p:graphicFrame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92A10-FD2C-4913-AD27-13D032B380EA}" type="slidenum">
              <a:rPr lang="fr-CA" smtClean="0"/>
              <a:pPr/>
              <a:t>7</a:t>
            </a:fld>
            <a:endParaRPr lang="fr-CA" dirty="0"/>
          </a:p>
        </p:txBody>
      </p:sp>
      <p:sp>
        <p:nvSpPr>
          <p:cNvPr id="4" name="Accolade fermante 3"/>
          <p:cNvSpPr/>
          <p:nvPr/>
        </p:nvSpPr>
        <p:spPr>
          <a:xfrm>
            <a:off x="7177177" y="3114136"/>
            <a:ext cx="207034" cy="595222"/>
          </a:xfrm>
          <a:prstGeom prst="rightBrac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A" b="1" dirty="0"/>
          </a:p>
        </p:txBody>
      </p:sp>
    </p:spTree>
    <p:extLst>
      <p:ext uri="{BB962C8B-B14F-4D97-AF65-F5344CB8AC3E}">
        <p14:creationId xmlns:p14="http://schemas.microsoft.com/office/powerpoint/2010/main" val="900576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52729" y="649709"/>
            <a:ext cx="65179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D4E336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D4E336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C8228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CA" altLang="fr-FR" sz="24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D</a:t>
            </a:r>
            <a:r>
              <a:rPr lang="fr-CA" altLang="fr-FR" sz="24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épister tôt et Agir dès les premiers signes</a:t>
            </a:r>
            <a:endParaRPr lang="fr-CA" altLang="fr-FR" sz="3200" b="1" i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2291" name="Line 8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 flipH="1">
            <a:off x="3810000" y="4038600"/>
            <a:ext cx="152400" cy="2286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12292" name="Espace réservé du contenu 9"/>
          <p:cNvSpPr>
            <a:spLocks noGrp="1"/>
          </p:cNvSpPr>
          <p:nvPr>
            <p:ph idx="4294967295"/>
            <p:custDataLst>
              <p:tags r:id="rId3"/>
            </p:custDataLst>
          </p:nvPr>
        </p:nvSpPr>
        <p:spPr>
          <a:xfrm>
            <a:off x="457200" y="1341438"/>
            <a:ext cx="8229600" cy="4967287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fr-CA" altLang="fr-FR" sz="2400" b="1" dirty="0" smtClean="0"/>
              <a:t>Plusieurs études ont établi un lien entre les élèves à</a:t>
            </a:r>
            <a:br>
              <a:rPr lang="fr-CA" altLang="fr-FR" sz="2400" b="1" dirty="0" smtClean="0"/>
            </a:br>
            <a:r>
              <a:rPr lang="fr-CA" altLang="fr-FR" sz="2400" b="1" dirty="0" smtClean="0"/>
              <a:t>risque au préscolaire / primaire et les difficultés d’adaptation scolaire et sociale et le décrochage au secondaire.</a:t>
            </a:r>
            <a:br>
              <a:rPr lang="fr-CA" altLang="fr-FR" sz="2400" b="1" dirty="0" smtClean="0"/>
            </a:br>
            <a:endParaRPr lang="fr-CA" altLang="fr-FR" sz="2400" b="1" dirty="0" smtClean="0"/>
          </a:p>
          <a:p>
            <a:pPr marL="457200" indent="-457200">
              <a:buFont typeface="+mj-lt"/>
              <a:buAutoNum type="arabicPeriod"/>
            </a:pPr>
            <a:r>
              <a:rPr lang="fr-CA" altLang="fr-FR" sz="2400" b="1" dirty="0" smtClean="0"/>
              <a:t>Le décrochage scolaire au secondaire se développe suite à un long processus débutant au préscolaire / primaire. </a:t>
            </a:r>
            <a:br>
              <a:rPr lang="fr-CA" altLang="fr-FR" sz="2400" b="1" dirty="0" smtClean="0"/>
            </a:br>
            <a:endParaRPr lang="fr-CA" altLang="fr-FR" sz="2400" b="1" dirty="0" smtClean="0"/>
          </a:p>
          <a:p>
            <a:pPr marL="457200" indent="-457200">
              <a:buFont typeface="+mj-lt"/>
              <a:buAutoNum type="arabicPeriod"/>
            </a:pPr>
            <a:r>
              <a:rPr lang="fr-CA" altLang="fr-FR" sz="2400" b="1" dirty="0" smtClean="0"/>
              <a:t>L’intervention préventive au préscolaire / primaire est un facteur de protection pour les élèves à risque.</a:t>
            </a:r>
            <a:br>
              <a:rPr lang="fr-CA" altLang="fr-FR" sz="2400" b="1" dirty="0" smtClean="0"/>
            </a:br>
            <a:endParaRPr lang="fr-CA" altLang="fr-FR" sz="2400" b="1" dirty="0" smtClean="0"/>
          </a:p>
          <a:p>
            <a:pPr marL="457200" indent="-457200">
              <a:buFont typeface="+mj-lt"/>
              <a:buAutoNum type="arabicPeriod"/>
            </a:pPr>
            <a:r>
              <a:rPr lang="fr-CA" altLang="fr-FR" sz="2400" b="1" dirty="0" smtClean="0"/>
              <a:t>L’intervention préventive doit être conçue comme une intervention continue du primaire au secondaire.</a:t>
            </a:r>
          </a:p>
          <a:p>
            <a:pPr>
              <a:buFont typeface="Wingdings 2" pitchFamily="18" charset="2"/>
              <a:buNone/>
            </a:pPr>
            <a:r>
              <a:rPr lang="fr-CA" altLang="fr-FR" dirty="0" smtClean="0"/>
              <a:t/>
            </a:r>
            <a:br>
              <a:rPr lang="fr-CA" altLang="fr-FR" dirty="0" smtClean="0"/>
            </a:br>
            <a:endParaRPr lang="fr-CA" altLang="fr-FR" dirty="0" smtClean="0"/>
          </a:p>
          <a:p>
            <a:endParaRPr lang="fr-CA" altLang="fr-FR" dirty="0" smtClean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92A10-FD2C-4913-AD27-13D032B380EA}" type="slidenum">
              <a:rPr lang="fr-CA" smtClean="0"/>
              <a:pPr/>
              <a:t>8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783619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491660" y="1117675"/>
            <a:ext cx="64522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2800" b="1" dirty="0" smtClean="0">
                <a:solidFill>
                  <a:schemeClr val="accent1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LA PRÉVENTION EST L’AFFAIRE DE TOUS! </a:t>
            </a:r>
          </a:p>
        </p:txBody>
      </p:sp>
      <p:grpSp>
        <p:nvGrpSpPr>
          <p:cNvPr id="3" name="Groupe 2"/>
          <p:cNvGrpSpPr/>
          <p:nvPr/>
        </p:nvGrpSpPr>
        <p:grpSpPr>
          <a:xfrm>
            <a:off x="1983068" y="1640895"/>
            <a:ext cx="5116979" cy="3838763"/>
            <a:chOff x="539750" y="620713"/>
            <a:chExt cx="8135938" cy="6133049"/>
          </a:xfrm>
        </p:grpSpPr>
        <p:sp>
          <p:nvSpPr>
            <p:cNvPr id="2" name="Ellipse 1"/>
            <p:cNvSpPr/>
            <p:nvPr/>
          </p:nvSpPr>
          <p:spPr>
            <a:xfrm>
              <a:off x="2859488" y="2315761"/>
              <a:ext cx="3236513" cy="3114566"/>
            </a:xfrm>
            <a:prstGeom prst="ellipse">
              <a:avLst/>
            </a:prstGeom>
            <a:solidFill>
              <a:srgbClr val="2CD4C4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7" name="ZoneTexte 6"/>
            <p:cNvSpPr txBox="1"/>
            <p:nvPr>
              <p:custDataLst>
                <p:tags r:id="rId1"/>
              </p:custDataLst>
            </p:nvPr>
          </p:nvSpPr>
          <p:spPr>
            <a:xfrm>
              <a:off x="640963" y="1175148"/>
              <a:ext cx="4985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 </a:t>
              </a:r>
            </a:p>
          </p:txBody>
        </p:sp>
        <p:sp>
          <p:nvSpPr>
            <p:cNvPr id="10" name="Rectangle 6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539750" y="620713"/>
              <a:ext cx="8135938" cy="5761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Clr>
                  <a:srgbClr val="D4E336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D4E336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0C8228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C8228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C8228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C8228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C8228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  <a:ea typeface="MS PGothic" panose="020B0600070205080204" pitchFamily="34" charset="-128"/>
                </a:defRPr>
              </a:lvl9pPr>
            </a:lstStyle>
            <a:p>
              <a:pPr algn="r">
                <a:spcBef>
                  <a:spcPct val="100000"/>
                </a:spcBef>
                <a:buClrTx/>
                <a:buSzTx/>
                <a:buNone/>
              </a:pPr>
              <a:endParaRPr lang="fr-CA" altLang="fr-FR" sz="11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Line 8"/>
            <p:cNvSpPr>
              <a:spLocks noChangeShapeType="1"/>
            </p:cNvSpPr>
            <p:nvPr>
              <p:custDataLst>
                <p:tags r:id="rId3"/>
              </p:custDataLst>
            </p:nvPr>
          </p:nvSpPr>
          <p:spPr bwMode="auto">
            <a:xfrm flipH="1">
              <a:off x="3892550" y="4305698"/>
              <a:ext cx="152400" cy="22860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pic>
          <p:nvPicPr>
            <p:cNvPr id="21" name="Image 2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74930" y="2831319"/>
              <a:ext cx="2020610" cy="2020610"/>
            </a:xfrm>
            <a:prstGeom prst="rect">
              <a:avLst/>
            </a:prstGeom>
          </p:spPr>
        </p:pic>
        <p:pic>
          <p:nvPicPr>
            <p:cNvPr id="22" name="Image 2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8009" y="3211215"/>
              <a:ext cx="1003405" cy="1003405"/>
            </a:xfrm>
            <a:prstGeom prst="rect">
              <a:avLst/>
            </a:prstGeom>
          </p:spPr>
        </p:pic>
        <p:pic>
          <p:nvPicPr>
            <p:cNvPr id="23" name="Image 2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8826" y="1065624"/>
              <a:ext cx="1021672" cy="1021672"/>
            </a:xfrm>
            <a:prstGeom prst="rect">
              <a:avLst/>
            </a:prstGeom>
          </p:spPr>
        </p:pic>
        <p:pic>
          <p:nvPicPr>
            <p:cNvPr id="25" name="Image 2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9919" y="3211214"/>
              <a:ext cx="1003406" cy="1003406"/>
            </a:xfrm>
            <a:prstGeom prst="rect">
              <a:avLst/>
            </a:prstGeom>
          </p:spPr>
        </p:pic>
        <p:sp>
          <p:nvSpPr>
            <p:cNvPr id="27" name="Double flèche horizontale 26"/>
            <p:cNvSpPr/>
            <p:nvPr/>
          </p:nvSpPr>
          <p:spPr>
            <a:xfrm>
              <a:off x="5669245" y="3562461"/>
              <a:ext cx="653402" cy="403412"/>
            </a:xfrm>
            <a:prstGeom prst="leftRightArrow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8" name="Double flèche horizontale 27"/>
            <p:cNvSpPr/>
            <p:nvPr/>
          </p:nvSpPr>
          <p:spPr>
            <a:xfrm>
              <a:off x="2603981" y="3562461"/>
              <a:ext cx="653402" cy="403412"/>
            </a:xfrm>
            <a:prstGeom prst="leftRightArrow">
              <a:avLst>
                <a:gd name="adj1" fmla="val 54445"/>
                <a:gd name="adj2" fmla="val 50000"/>
              </a:avLst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9" name="Double flèche horizontale 28"/>
            <p:cNvSpPr/>
            <p:nvPr/>
          </p:nvSpPr>
          <p:spPr>
            <a:xfrm rot="5400000">
              <a:off x="4181780" y="2181250"/>
              <a:ext cx="653402" cy="403412"/>
            </a:xfrm>
            <a:prstGeom prst="leftRightArrow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30" name="Double flèche horizontale 29"/>
            <p:cNvSpPr/>
            <p:nvPr/>
          </p:nvSpPr>
          <p:spPr>
            <a:xfrm rot="5400000">
              <a:off x="4181780" y="5056667"/>
              <a:ext cx="653402" cy="403412"/>
            </a:xfrm>
            <a:prstGeom prst="leftRightArrow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pic>
          <p:nvPicPr>
            <p:cNvPr id="31" name="Image 30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49649" y="5715756"/>
              <a:ext cx="1038006" cy="1038006"/>
            </a:xfrm>
            <a:prstGeom prst="rect">
              <a:avLst/>
            </a:prstGeom>
          </p:spPr>
        </p:pic>
      </p:grpSp>
      <p:sp>
        <p:nvSpPr>
          <p:cNvPr id="5" name="ZoneTexte 4"/>
          <p:cNvSpPr txBox="1"/>
          <p:nvPr/>
        </p:nvSpPr>
        <p:spPr>
          <a:xfrm>
            <a:off x="4100407" y="1600461"/>
            <a:ext cx="817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L’élève</a:t>
            </a:r>
            <a:endParaRPr lang="fr-CA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1448512" y="3365346"/>
            <a:ext cx="813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Parent</a:t>
            </a:r>
            <a:endParaRPr lang="fr-CA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3649723" y="5518422"/>
            <a:ext cx="2149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L’équipe école</a:t>
            </a:r>
            <a:endParaRPr lang="fr-C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4942381" y="2892995"/>
            <a:ext cx="1553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L’enseignant</a:t>
            </a:r>
            <a:endParaRPr lang="fr-CA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5620137" y="3816197"/>
            <a:ext cx="1729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Professionnel </a:t>
            </a:r>
            <a:endParaRPr lang="fr-CA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ZoneTexte 31"/>
          <p:cNvSpPr txBox="1"/>
          <p:nvPr/>
        </p:nvSpPr>
        <p:spPr>
          <a:xfrm rot="19720767">
            <a:off x="1741865" y="4460623"/>
            <a:ext cx="1907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communauté </a:t>
            </a:r>
            <a:endParaRPr lang="fr-CA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92A10-FD2C-4913-AD27-13D032B380EA}" type="slidenum">
              <a:rPr lang="fr-CA" smtClean="0"/>
              <a:pPr/>
              <a:t>9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852512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heme/theme1.xml><?xml version="1.0" encoding="utf-8"?>
<a:theme xmlns:a="http://schemas.openxmlformats.org/drawingml/2006/main" name="1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Sillage">
  <a:themeElements>
    <a:clrScheme name="Sillage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illage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illage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Sillage">
  <a:themeElements>
    <a:clrScheme name="Sillage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illage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illage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25515</TotalTime>
  <Words>1157</Words>
  <Application>Microsoft Office PowerPoint</Application>
  <PresentationFormat>Affichage à l'écran (4:3)</PresentationFormat>
  <Paragraphs>305</Paragraphs>
  <Slides>38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7</vt:i4>
      </vt:variant>
      <vt:variant>
        <vt:lpstr>Titres des diapositives</vt:lpstr>
      </vt:variant>
      <vt:variant>
        <vt:i4>38</vt:i4>
      </vt:variant>
    </vt:vector>
  </HeadingPairs>
  <TitlesOfParts>
    <vt:vector size="45" baseType="lpstr">
      <vt:lpstr>1_Conception personnalisée</vt:lpstr>
      <vt:lpstr>3_Conception personnalisée</vt:lpstr>
      <vt:lpstr>2_Conception personnalisée</vt:lpstr>
      <vt:lpstr>Conception personnalisée</vt:lpstr>
      <vt:lpstr>4_Conception personnalisée</vt:lpstr>
      <vt:lpstr>Sillage</vt:lpstr>
      <vt:lpstr>1_Sillage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Proposition d’une approche harmonisée de travail  en développement des individus et des communautés  en contexte de défavorisation</dc:title>
  <dc:creator>La boite a projet</dc:creator>
  <cp:lastModifiedBy>PIERRE.POTVIN@UQTR.CA</cp:lastModifiedBy>
  <cp:revision>325</cp:revision>
  <cp:lastPrinted>2017-05-04T14:18:10Z</cp:lastPrinted>
  <dcterms:created xsi:type="dcterms:W3CDTF">2015-08-20T10:10:43Z</dcterms:created>
  <dcterms:modified xsi:type="dcterms:W3CDTF">2018-03-04T23:41:01Z</dcterms:modified>
</cp:coreProperties>
</file>