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58" r:id="rId2"/>
    <p:sldId id="259" r:id="rId3"/>
    <p:sldId id="323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22" r:id="rId18"/>
    <p:sldId id="334" r:id="rId19"/>
    <p:sldId id="325" r:id="rId20"/>
    <p:sldId id="324" r:id="rId21"/>
    <p:sldId id="333" r:id="rId22"/>
    <p:sldId id="306" r:id="rId23"/>
    <p:sldId id="327" r:id="rId24"/>
    <p:sldId id="330" r:id="rId25"/>
    <p:sldId id="328" r:id="rId26"/>
    <p:sldId id="331" r:id="rId27"/>
    <p:sldId id="308" r:id="rId28"/>
    <p:sldId id="321" r:id="rId29"/>
    <p:sldId id="307" r:id="rId30"/>
    <p:sldId id="343" r:id="rId31"/>
    <p:sldId id="263" r:id="rId32"/>
    <p:sldId id="264" r:id="rId33"/>
    <p:sldId id="265" r:id="rId34"/>
    <p:sldId id="269" r:id="rId35"/>
    <p:sldId id="276" r:id="rId36"/>
    <p:sldId id="277" r:id="rId37"/>
    <p:sldId id="290" r:id="rId38"/>
    <p:sldId id="260" r:id="rId39"/>
    <p:sldId id="339" r:id="rId40"/>
    <p:sldId id="262" r:id="rId41"/>
    <p:sldId id="340" r:id="rId42"/>
    <p:sldId id="341" r:id="rId43"/>
    <p:sldId id="342" r:id="rId44"/>
    <p:sldId id="309" r:id="rId45"/>
    <p:sldId id="336" r:id="rId46"/>
    <p:sldId id="337" r:id="rId47"/>
    <p:sldId id="338" r:id="rId48"/>
    <p:sldId id="272" r:id="rId49"/>
    <p:sldId id="271" r:id="rId50"/>
    <p:sldId id="273" r:id="rId51"/>
    <p:sldId id="275" r:id="rId52"/>
    <p:sldId id="280" r:id="rId53"/>
    <p:sldId id="281" r:id="rId54"/>
    <p:sldId id="283" r:id="rId55"/>
    <p:sldId id="284" r:id="rId56"/>
    <p:sldId id="344" r:id="rId57"/>
    <p:sldId id="310" r:id="rId58"/>
    <p:sldId id="311" r:id="rId59"/>
    <p:sldId id="312" r:id="rId60"/>
    <p:sldId id="315" r:id="rId61"/>
    <p:sldId id="314" r:id="rId62"/>
    <p:sldId id="313" r:id="rId63"/>
    <p:sldId id="316" r:id="rId64"/>
    <p:sldId id="319" r:id="rId65"/>
    <p:sldId id="317" r:id="rId66"/>
    <p:sldId id="318" r:id="rId67"/>
    <p:sldId id="278" r:id="rId68"/>
    <p:sldId id="261" r:id="rId69"/>
  </p:sldIdLst>
  <p:sldSz cx="9144000" cy="6858000" type="screen4x3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79" autoAdjust="0"/>
  </p:normalViewPr>
  <p:slideViewPr>
    <p:cSldViewPr>
      <p:cViewPr varScale="1">
        <p:scale>
          <a:sx n="77" d="100"/>
          <a:sy n="77" d="100"/>
        </p:scale>
        <p:origin x="-75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77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95D51-7B59-44C1-A556-5BEC402C1D99}" type="doc">
      <dgm:prSet loTypeId="urn:microsoft.com/office/officeart/2005/8/layout/radial5" loCatId="cycle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3FFB92DE-1692-4010-825D-1001592B25CB}">
      <dgm:prSet phldrT="[Texte]" custT="1"/>
      <dgm:spPr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</a:gradFill>
      </dgm:spPr>
      <dgm:t>
        <a:bodyPr/>
        <a:lstStyle/>
        <a:p>
          <a:r>
            <a:rPr lang="fr-CA" sz="1700" b="1" dirty="0" smtClean="0">
              <a:latin typeface="Arial Narrow" pitchFamily="34" charset="0"/>
            </a:rPr>
            <a:t>Établir un lien significatif avec un adulte</a:t>
          </a:r>
          <a:endParaRPr lang="fr-FR" sz="1700" b="1" dirty="0">
            <a:latin typeface="Arial Narrow" pitchFamily="34" charset="0"/>
          </a:endParaRPr>
        </a:p>
      </dgm:t>
    </dgm:pt>
    <dgm:pt modelId="{A701D916-0B1B-422D-A927-A17FAB9CE1D8}" type="parTrans" cxnId="{FAEC43BE-1D94-4E47-B482-62F5FE454220}">
      <dgm:prSet/>
      <dgm:spPr/>
      <dgm:t>
        <a:bodyPr/>
        <a:lstStyle/>
        <a:p>
          <a:endParaRPr lang="fr-FR"/>
        </a:p>
      </dgm:t>
    </dgm:pt>
    <dgm:pt modelId="{ACBCB110-2984-4B98-8B61-F5F27AFC7309}" type="sibTrans" cxnId="{FAEC43BE-1D94-4E47-B482-62F5FE454220}">
      <dgm:prSet/>
      <dgm:spPr/>
      <dgm:t>
        <a:bodyPr/>
        <a:lstStyle/>
        <a:p>
          <a:endParaRPr lang="fr-FR"/>
        </a:p>
      </dgm:t>
    </dgm:pt>
    <dgm:pt modelId="{D74ED193-23A6-491B-9C14-908B6EC7F3A1}">
      <dgm:prSet phldrT="[Texte]" custT="1"/>
      <dgm:spPr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</a:gradFill>
      </dgm:spPr>
      <dgm:t>
        <a:bodyPr/>
        <a:lstStyle/>
        <a:p>
          <a:r>
            <a:rPr lang="fr-CA" sz="1500" b="1" dirty="0" smtClean="0">
              <a:latin typeface="Arial Narrow" pitchFamily="34" charset="0"/>
            </a:rPr>
            <a:t>Améliorer la réussite scolaire</a:t>
          </a:r>
          <a:endParaRPr lang="fr-FR" sz="1500" b="1" dirty="0">
            <a:latin typeface="Arial Narrow" pitchFamily="34" charset="0"/>
          </a:endParaRPr>
        </a:p>
      </dgm:t>
    </dgm:pt>
    <dgm:pt modelId="{7504B2F3-19E8-4378-9DAC-1D2DD61D7C62}" type="parTrans" cxnId="{AFB1E666-816A-4A55-B5DF-25FB1C56757B}">
      <dgm:prSet/>
      <dgm:spPr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</a:gradFill>
      </dgm:spPr>
      <dgm:t>
        <a:bodyPr/>
        <a:lstStyle/>
        <a:p>
          <a:endParaRPr lang="fr-FR"/>
        </a:p>
      </dgm:t>
    </dgm:pt>
    <dgm:pt modelId="{CDC60193-C6DA-4DF7-8F12-BF25C3DFFE75}" type="sibTrans" cxnId="{AFB1E666-816A-4A55-B5DF-25FB1C56757B}">
      <dgm:prSet/>
      <dgm:spPr/>
      <dgm:t>
        <a:bodyPr/>
        <a:lstStyle/>
        <a:p>
          <a:endParaRPr lang="fr-FR"/>
        </a:p>
      </dgm:t>
    </dgm:pt>
    <dgm:pt modelId="{74757DFA-F2B0-4D25-A1A5-F0D13FEA73C2}">
      <dgm:prSet phldrT="[Texte]" custT="1"/>
      <dgm:spPr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</a:gradFill>
      </dgm:spPr>
      <dgm:t>
        <a:bodyPr/>
        <a:lstStyle/>
        <a:p>
          <a:r>
            <a:rPr lang="fr-CA" sz="1500" b="1" dirty="0" smtClean="0">
              <a:latin typeface="Arial Narrow" pitchFamily="34" charset="0"/>
            </a:rPr>
            <a:t>Résoudre des difficultés sociales</a:t>
          </a:r>
          <a:endParaRPr lang="fr-FR" sz="1500" b="1" dirty="0">
            <a:latin typeface="Arial Narrow" pitchFamily="34" charset="0"/>
          </a:endParaRPr>
        </a:p>
      </dgm:t>
    </dgm:pt>
    <dgm:pt modelId="{66E21267-8EEB-47C7-A9A2-83315BC2F925}" type="parTrans" cxnId="{605C5051-939C-4393-B837-FF1D0EA6971A}">
      <dgm:prSet/>
      <dgm:spPr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</a:gradFill>
      </dgm:spPr>
      <dgm:t>
        <a:bodyPr/>
        <a:lstStyle/>
        <a:p>
          <a:endParaRPr lang="fr-FR"/>
        </a:p>
      </dgm:t>
    </dgm:pt>
    <dgm:pt modelId="{10FF19A3-E2E2-4035-8B7C-B7B7ABBE2FD2}" type="sibTrans" cxnId="{605C5051-939C-4393-B837-FF1D0EA6971A}">
      <dgm:prSet/>
      <dgm:spPr/>
      <dgm:t>
        <a:bodyPr/>
        <a:lstStyle/>
        <a:p>
          <a:endParaRPr lang="fr-FR"/>
        </a:p>
      </dgm:t>
    </dgm:pt>
    <dgm:pt modelId="{64D82208-D3F7-4DBD-AE2E-9ABE033FA622}">
      <dgm:prSet phldrT="[Texte]" custT="1"/>
      <dgm:spPr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</a:gradFill>
      </dgm:spPr>
      <dgm:t>
        <a:bodyPr/>
        <a:lstStyle/>
        <a:p>
          <a:r>
            <a:rPr lang="fr-CA" sz="1500" b="1" dirty="0" smtClean="0">
              <a:latin typeface="Arial Narrow" pitchFamily="34" charset="0"/>
            </a:rPr>
            <a:t>Diminuer les absences et les retards</a:t>
          </a:r>
          <a:endParaRPr lang="fr-FR" sz="1500" b="1" dirty="0">
            <a:latin typeface="Arial Narrow" pitchFamily="34" charset="0"/>
          </a:endParaRPr>
        </a:p>
      </dgm:t>
    </dgm:pt>
    <dgm:pt modelId="{61BC00A1-254F-4D41-8ACE-BFFFF3CAE4AE}" type="parTrans" cxnId="{2ADF2404-899B-44D5-8AA6-5834801780D2}">
      <dgm:prSet/>
      <dgm:spPr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</a:gradFill>
      </dgm:spPr>
      <dgm:t>
        <a:bodyPr/>
        <a:lstStyle/>
        <a:p>
          <a:endParaRPr lang="fr-FR"/>
        </a:p>
      </dgm:t>
    </dgm:pt>
    <dgm:pt modelId="{EC321A5D-1EF0-4287-B272-4B3DCF2F0C3C}" type="sibTrans" cxnId="{2ADF2404-899B-44D5-8AA6-5834801780D2}">
      <dgm:prSet/>
      <dgm:spPr/>
      <dgm:t>
        <a:bodyPr/>
        <a:lstStyle/>
        <a:p>
          <a:endParaRPr lang="fr-FR"/>
        </a:p>
      </dgm:t>
    </dgm:pt>
    <dgm:pt modelId="{FF1423DE-4E31-4D00-8FF6-BE1AA83D6706}">
      <dgm:prSet phldrT="[Texte]" custT="1"/>
      <dgm:spPr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</a:gradFill>
      </dgm:spPr>
      <dgm:t>
        <a:bodyPr/>
        <a:lstStyle/>
        <a:p>
          <a:r>
            <a:rPr lang="fr-CA" sz="1500" b="1" dirty="0" smtClean="0">
              <a:latin typeface="Arial Narrow" pitchFamily="34" charset="0"/>
            </a:rPr>
            <a:t>Éveiller aux projets de carrière</a:t>
          </a:r>
          <a:endParaRPr lang="fr-FR" sz="1500" b="1" dirty="0">
            <a:latin typeface="Arial Narrow" pitchFamily="34" charset="0"/>
          </a:endParaRPr>
        </a:p>
      </dgm:t>
    </dgm:pt>
    <dgm:pt modelId="{297884F5-BC73-43E8-880F-CB781C65C8BD}" type="parTrans" cxnId="{2A222F24-C7DE-4F7F-81C7-E3AD9DDFE7ED}">
      <dgm:prSet/>
      <dgm:spPr>
        <a:gradFill rotWithShape="0">
          <a:gsLst>
            <a:gs pos="0">
              <a:srgbClr val="92D050"/>
            </a:gs>
            <a:gs pos="80000">
              <a:srgbClr val="8FC614"/>
            </a:gs>
            <a:gs pos="100000">
              <a:schemeClr val="bg1"/>
            </a:gs>
          </a:gsLst>
        </a:gradFill>
      </dgm:spPr>
      <dgm:t>
        <a:bodyPr/>
        <a:lstStyle/>
        <a:p>
          <a:endParaRPr lang="fr-FR"/>
        </a:p>
      </dgm:t>
    </dgm:pt>
    <dgm:pt modelId="{646E8871-8377-45BA-B75A-D324B7BA29A9}" type="sibTrans" cxnId="{2A222F24-C7DE-4F7F-81C7-E3AD9DDFE7ED}">
      <dgm:prSet/>
      <dgm:spPr/>
      <dgm:t>
        <a:bodyPr/>
        <a:lstStyle/>
        <a:p>
          <a:endParaRPr lang="fr-FR"/>
        </a:p>
      </dgm:t>
    </dgm:pt>
    <dgm:pt modelId="{DFCA69EA-62D5-4F67-A84F-1C595755D34C}">
      <dgm:prSet custT="1"/>
      <dgm:spPr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</a:gradFill>
      </dgm:spPr>
      <dgm:t>
        <a:bodyPr/>
        <a:lstStyle/>
        <a:p>
          <a:r>
            <a:rPr lang="fr-CA" sz="1500" b="1" dirty="0" smtClean="0">
              <a:latin typeface="Arial Narrow" pitchFamily="34" charset="0"/>
            </a:rPr>
            <a:t>Résoudre des difficultés scolaires</a:t>
          </a:r>
          <a:endParaRPr lang="fr-FR" sz="1500" b="1" dirty="0" smtClean="0">
            <a:latin typeface="Arial Narrow" pitchFamily="34" charset="0"/>
          </a:endParaRPr>
        </a:p>
      </dgm:t>
    </dgm:pt>
    <dgm:pt modelId="{BCA94F39-9F9D-4018-810E-C352D9EE8D9B}" type="parTrans" cxnId="{72A1AAFD-6E29-4385-94B7-38099305915B}">
      <dgm:prSet/>
      <dgm:spPr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</a:gradFill>
      </dgm:spPr>
      <dgm:t>
        <a:bodyPr/>
        <a:lstStyle/>
        <a:p>
          <a:endParaRPr lang="fr-FR"/>
        </a:p>
      </dgm:t>
    </dgm:pt>
    <dgm:pt modelId="{8A88F5A1-D768-4F43-A402-8FAA466F889D}" type="sibTrans" cxnId="{72A1AAFD-6E29-4385-94B7-38099305915B}">
      <dgm:prSet/>
      <dgm:spPr/>
      <dgm:t>
        <a:bodyPr/>
        <a:lstStyle/>
        <a:p>
          <a:endParaRPr lang="fr-FR"/>
        </a:p>
      </dgm:t>
    </dgm:pt>
    <dgm:pt modelId="{C6813B40-FF6C-4557-8416-8C7006DCC634}">
      <dgm:prSet custT="1"/>
      <dgm:spPr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</a:gradFill>
      </dgm:spPr>
      <dgm:t>
        <a:bodyPr/>
        <a:lstStyle/>
        <a:p>
          <a:r>
            <a:rPr lang="fr-CA" sz="1500" b="1" dirty="0" smtClean="0">
              <a:latin typeface="Arial Narrow" pitchFamily="34" charset="0"/>
            </a:rPr>
            <a:t>Apprendre à mieux se connaître</a:t>
          </a:r>
          <a:endParaRPr lang="fr-CA" sz="1500" b="1" dirty="0">
            <a:latin typeface="Arial Narrow" pitchFamily="34" charset="0"/>
          </a:endParaRPr>
        </a:p>
      </dgm:t>
    </dgm:pt>
    <dgm:pt modelId="{437A1AF2-5FB7-4E23-B90A-9F31B755961E}" type="parTrans" cxnId="{35232C12-3631-4BBC-839D-A747C16402FD}">
      <dgm:prSet/>
      <dgm:spPr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</a:gradFill>
      </dgm:spPr>
      <dgm:t>
        <a:bodyPr/>
        <a:lstStyle/>
        <a:p>
          <a:endParaRPr lang="fr-FR"/>
        </a:p>
      </dgm:t>
    </dgm:pt>
    <dgm:pt modelId="{4F0CA56F-A4AF-49BE-A7D9-EF35EB9F2EBC}" type="sibTrans" cxnId="{35232C12-3631-4BBC-839D-A747C16402FD}">
      <dgm:prSet/>
      <dgm:spPr/>
      <dgm:t>
        <a:bodyPr/>
        <a:lstStyle/>
        <a:p>
          <a:endParaRPr lang="fr-FR"/>
        </a:p>
      </dgm:t>
    </dgm:pt>
    <dgm:pt modelId="{7FF2AA3C-BDB3-411A-84CA-0133E9C34D0A}">
      <dgm:prSet custT="1"/>
      <dgm:spPr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</a:gradFill>
      </dgm:spPr>
      <dgm:t>
        <a:bodyPr/>
        <a:lstStyle/>
        <a:p>
          <a:r>
            <a:rPr lang="fr-CA" sz="1500" b="1" dirty="0" smtClean="0">
              <a:latin typeface="Arial Narrow" pitchFamily="34" charset="0"/>
            </a:rPr>
            <a:t>Résoudre des difficultés familiales</a:t>
          </a:r>
          <a:endParaRPr lang="fr-FR" sz="1500" b="1" dirty="0">
            <a:latin typeface="Arial Narrow" pitchFamily="34" charset="0"/>
          </a:endParaRPr>
        </a:p>
      </dgm:t>
    </dgm:pt>
    <dgm:pt modelId="{F177DD3A-0825-4727-8D13-55DFBAAF3162}" type="parTrans" cxnId="{2EF659BA-B3BA-404B-8AD0-B8F688E33A48}">
      <dgm:prSet/>
      <dgm:spPr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</a:gradFill>
      </dgm:spPr>
      <dgm:t>
        <a:bodyPr/>
        <a:lstStyle/>
        <a:p>
          <a:endParaRPr lang="fr-FR"/>
        </a:p>
      </dgm:t>
    </dgm:pt>
    <dgm:pt modelId="{B661B2C7-27DB-491F-9D5C-8A5EE04F993F}" type="sibTrans" cxnId="{2EF659BA-B3BA-404B-8AD0-B8F688E33A48}">
      <dgm:prSet/>
      <dgm:spPr/>
      <dgm:t>
        <a:bodyPr/>
        <a:lstStyle/>
        <a:p>
          <a:endParaRPr lang="fr-FR"/>
        </a:p>
      </dgm:t>
    </dgm:pt>
    <dgm:pt modelId="{7E4A7FC9-DD99-4F21-9198-82EE00947619}">
      <dgm:prSet custT="1"/>
      <dgm:spPr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</a:gradFill>
      </dgm:spPr>
      <dgm:t>
        <a:bodyPr/>
        <a:lstStyle/>
        <a:p>
          <a:r>
            <a:rPr lang="fr-CA" sz="1500" b="1" dirty="0" smtClean="0">
              <a:latin typeface="Arial Narrow" pitchFamily="34" charset="0"/>
            </a:rPr>
            <a:t>Améliorer le </a:t>
          </a:r>
          <a:r>
            <a:rPr lang="fr-CA" sz="1500" b="1" smtClean="0">
              <a:latin typeface="Arial Narrow" pitchFamily="34" charset="0"/>
            </a:rPr>
            <a:t>comporte-ment</a:t>
          </a:r>
          <a:endParaRPr lang="fr-CA" sz="1500" b="1" dirty="0" smtClean="0">
            <a:latin typeface="Arial Narrow" pitchFamily="34" charset="0"/>
          </a:endParaRPr>
        </a:p>
      </dgm:t>
    </dgm:pt>
    <dgm:pt modelId="{90EB3B42-C5ED-4FCD-A505-65750EEF8627}" type="parTrans" cxnId="{D5F705DA-BE00-4381-89F8-ED1B9D493794}">
      <dgm:prSet/>
      <dgm:spPr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</a:gradFill>
      </dgm:spPr>
      <dgm:t>
        <a:bodyPr/>
        <a:lstStyle/>
        <a:p>
          <a:endParaRPr lang="fr-CA"/>
        </a:p>
      </dgm:t>
    </dgm:pt>
    <dgm:pt modelId="{A7B5503D-AAD0-49E9-B0C4-0519623700BE}" type="sibTrans" cxnId="{D5F705DA-BE00-4381-89F8-ED1B9D493794}">
      <dgm:prSet/>
      <dgm:spPr/>
      <dgm:t>
        <a:bodyPr/>
        <a:lstStyle/>
        <a:p>
          <a:endParaRPr lang="fr-CA"/>
        </a:p>
      </dgm:t>
    </dgm:pt>
    <dgm:pt modelId="{952DA3A9-F0DF-4594-8297-CFA60E0FBEEB}">
      <dgm:prSet custT="1"/>
      <dgm:spPr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</a:gradFill>
      </dgm:spPr>
      <dgm:t>
        <a:bodyPr/>
        <a:lstStyle/>
        <a:p>
          <a:r>
            <a:rPr lang="fr-CA" sz="1500" b="1" dirty="0" smtClean="0">
              <a:latin typeface="Arial Narrow" pitchFamily="34" charset="0"/>
            </a:rPr>
            <a:t>Résoudre des difficultés personnelles</a:t>
          </a:r>
          <a:endParaRPr lang="fr-FR" sz="1500" b="1" dirty="0">
            <a:latin typeface="Arial Narrow" pitchFamily="34" charset="0"/>
          </a:endParaRPr>
        </a:p>
      </dgm:t>
    </dgm:pt>
    <dgm:pt modelId="{0DD6E058-1537-4F40-9578-1217FD8C8549}" type="parTrans" cxnId="{F1B29DAE-D3C3-4B18-809F-F2EEA3208905}">
      <dgm:prSet/>
      <dgm:spPr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</a:gradFill>
      </dgm:spPr>
      <dgm:t>
        <a:bodyPr/>
        <a:lstStyle/>
        <a:p>
          <a:endParaRPr lang="fr-CA"/>
        </a:p>
      </dgm:t>
    </dgm:pt>
    <dgm:pt modelId="{1BD319FF-C8FC-4E57-A0CF-F88E09CF00CA}" type="sibTrans" cxnId="{F1B29DAE-D3C3-4B18-809F-F2EEA3208905}">
      <dgm:prSet/>
      <dgm:spPr/>
      <dgm:t>
        <a:bodyPr/>
        <a:lstStyle/>
        <a:p>
          <a:endParaRPr lang="fr-CA"/>
        </a:p>
      </dgm:t>
    </dgm:pt>
    <dgm:pt modelId="{EB6EAF08-2E10-4AC7-84C3-0740DF71F9B1}" type="pres">
      <dgm:prSet presAssocID="{49795D51-7B59-44C1-A556-5BEC402C1D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3B912A5-A510-4735-859D-79AE32D39FEB}" type="pres">
      <dgm:prSet presAssocID="{3FFB92DE-1692-4010-825D-1001592B25CB}" presName="centerShape" presStyleLbl="node0" presStyleIdx="0" presStyleCnt="1" custScaleX="161038" custScaleY="149562"/>
      <dgm:spPr/>
      <dgm:t>
        <a:bodyPr/>
        <a:lstStyle/>
        <a:p>
          <a:endParaRPr lang="fr-FR"/>
        </a:p>
      </dgm:t>
    </dgm:pt>
    <dgm:pt modelId="{EA3EA861-9C3C-4A61-AE76-555469396296}" type="pres">
      <dgm:prSet presAssocID="{7504B2F3-19E8-4378-9DAC-1D2DD61D7C62}" presName="parTrans" presStyleLbl="sibTrans2D1" presStyleIdx="0" presStyleCnt="9"/>
      <dgm:spPr/>
      <dgm:t>
        <a:bodyPr/>
        <a:lstStyle/>
        <a:p>
          <a:endParaRPr lang="fr-FR"/>
        </a:p>
      </dgm:t>
    </dgm:pt>
    <dgm:pt modelId="{BB44A0F6-274B-4CD2-9647-EDBD427151D6}" type="pres">
      <dgm:prSet presAssocID="{7504B2F3-19E8-4378-9DAC-1D2DD61D7C62}" presName="connectorText" presStyleLbl="sibTrans2D1" presStyleIdx="0" presStyleCnt="9"/>
      <dgm:spPr/>
      <dgm:t>
        <a:bodyPr/>
        <a:lstStyle/>
        <a:p>
          <a:endParaRPr lang="fr-FR"/>
        </a:p>
      </dgm:t>
    </dgm:pt>
    <dgm:pt modelId="{F4222CDC-C959-42E3-8F77-FDB51B78AC43}" type="pres">
      <dgm:prSet presAssocID="{D74ED193-23A6-491B-9C14-908B6EC7F3A1}" presName="node" presStyleLbl="node1" presStyleIdx="0" presStyleCnt="9" custScaleX="117442" custScaleY="110998" custRadScaleRad="982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641DF6-06FF-43BB-99D8-D1293C7F54CF}" type="pres">
      <dgm:prSet presAssocID="{BCA94F39-9F9D-4018-810E-C352D9EE8D9B}" presName="parTrans" presStyleLbl="sibTrans2D1" presStyleIdx="1" presStyleCnt="9"/>
      <dgm:spPr/>
      <dgm:t>
        <a:bodyPr/>
        <a:lstStyle/>
        <a:p>
          <a:endParaRPr lang="fr-FR"/>
        </a:p>
      </dgm:t>
    </dgm:pt>
    <dgm:pt modelId="{3C61CB0B-1D6C-4C25-9604-0CA102A3473B}" type="pres">
      <dgm:prSet presAssocID="{BCA94F39-9F9D-4018-810E-C352D9EE8D9B}" presName="connectorText" presStyleLbl="sibTrans2D1" presStyleIdx="1" presStyleCnt="9"/>
      <dgm:spPr/>
      <dgm:t>
        <a:bodyPr/>
        <a:lstStyle/>
        <a:p>
          <a:endParaRPr lang="fr-FR"/>
        </a:p>
      </dgm:t>
    </dgm:pt>
    <dgm:pt modelId="{BA2C6532-4F5D-4CE0-B3D3-928AC5024B26}" type="pres">
      <dgm:prSet presAssocID="{DFCA69EA-62D5-4F67-A84F-1C595755D34C}" presName="node" presStyleLbl="node1" presStyleIdx="1" presStyleCnt="9" custScaleX="111903" custScaleY="111610" custRadScaleRad="101303" custRadScaleInc="-55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980A33-FBBC-4531-988B-88095EACC1B7}" type="pres">
      <dgm:prSet presAssocID="{90EB3B42-C5ED-4FCD-A505-65750EEF8627}" presName="parTrans" presStyleLbl="sibTrans2D1" presStyleIdx="2" presStyleCnt="9"/>
      <dgm:spPr/>
      <dgm:t>
        <a:bodyPr/>
        <a:lstStyle/>
        <a:p>
          <a:endParaRPr lang="fr-CA"/>
        </a:p>
      </dgm:t>
    </dgm:pt>
    <dgm:pt modelId="{432C2678-392D-486A-AFC9-B739EF5C3671}" type="pres">
      <dgm:prSet presAssocID="{90EB3B42-C5ED-4FCD-A505-65750EEF8627}" presName="connectorText" presStyleLbl="sibTrans2D1" presStyleIdx="2" presStyleCnt="9"/>
      <dgm:spPr/>
      <dgm:t>
        <a:bodyPr/>
        <a:lstStyle/>
        <a:p>
          <a:endParaRPr lang="fr-CA"/>
        </a:p>
      </dgm:t>
    </dgm:pt>
    <dgm:pt modelId="{BA76D130-08CC-48DA-A325-840DDAC19C46}" type="pres">
      <dgm:prSet presAssocID="{7E4A7FC9-DD99-4F21-9198-82EE00947619}" presName="node" presStyleLbl="node1" presStyleIdx="2" presStyleCnt="9" custScaleX="120962" custScaleY="11558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D64815F-2AD8-4B56-B1A6-EF1D7EF67D3E}" type="pres">
      <dgm:prSet presAssocID="{437A1AF2-5FB7-4E23-B90A-9F31B755961E}" presName="parTrans" presStyleLbl="sibTrans2D1" presStyleIdx="3" presStyleCnt="9"/>
      <dgm:spPr/>
      <dgm:t>
        <a:bodyPr/>
        <a:lstStyle/>
        <a:p>
          <a:endParaRPr lang="fr-FR"/>
        </a:p>
      </dgm:t>
    </dgm:pt>
    <dgm:pt modelId="{27F29711-F601-4496-902F-834ED5F81133}" type="pres">
      <dgm:prSet presAssocID="{437A1AF2-5FB7-4E23-B90A-9F31B755961E}" presName="connectorText" presStyleLbl="sibTrans2D1" presStyleIdx="3" presStyleCnt="9"/>
      <dgm:spPr/>
      <dgm:t>
        <a:bodyPr/>
        <a:lstStyle/>
        <a:p>
          <a:endParaRPr lang="fr-FR"/>
        </a:p>
      </dgm:t>
    </dgm:pt>
    <dgm:pt modelId="{AF386366-9366-4517-AEE2-2EF207B2AEA8}" type="pres">
      <dgm:prSet presAssocID="{C6813B40-FF6C-4557-8416-8C7006DCC634}" presName="node" presStyleLbl="node1" presStyleIdx="3" presStyleCnt="9" custScaleX="115255" custScaleY="108731" custRadScaleRad="96470" custRadScaleInc="-88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945545-0598-42DB-8E26-845765A5B9EA}" type="pres">
      <dgm:prSet presAssocID="{0DD6E058-1537-4F40-9578-1217FD8C8549}" presName="parTrans" presStyleLbl="sibTrans2D1" presStyleIdx="4" presStyleCnt="9"/>
      <dgm:spPr/>
      <dgm:t>
        <a:bodyPr/>
        <a:lstStyle/>
        <a:p>
          <a:endParaRPr lang="fr-CA"/>
        </a:p>
      </dgm:t>
    </dgm:pt>
    <dgm:pt modelId="{76AD8F40-3120-4490-A53F-A0EED2822A5D}" type="pres">
      <dgm:prSet presAssocID="{0DD6E058-1537-4F40-9578-1217FD8C8549}" presName="connectorText" presStyleLbl="sibTrans2D1" presStyleIdx="4" presStyleCnt="9"/>
      <dgm:spPr/>
      <dgm:t>
        <a:bodyPr/>
        <a:lstStyle/>
        <a:p>
          <a:endParaRPr lang="fr-CA"/>
        </a:p>
      </dgm:t>
    </dgm:pt>
    <dgm:pt modelId="{2CA96A26-D45F-4D70-BF9E-77D81EC8780B}" type="pres">
      <dgm:prSet presAssocID="{952DA3A9-F0DF-4594-8297-CFA60E0FBEEB}" presName="node" presStyleLbl="node1" presStyleIdx="4" presStyleCnt="9" custScaleX="117952" custScaleY="111018" custRadScaleRad="9825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B5F73DB-BDE8-479B-A4D1-8B69D3A56464}" type="pres">
      <dgm:prSet presAssocID="{F177DD3A-0825-4727-8D13-55DFBAAF3162}" presName="parTrans" presStyleLbl="sibTrans2D1" presStyleIdx="5" presStyleCnt="9"/>
      <dgm:spPr/>
      <dgm:t>
        <a:bodyPr/>
        <a:lstStyle/>
        <a:p>
          <a:endParaRPr lang="fr-FR"/>
        </a:p>
      </dgm:t>
    </dgm:pt>
    <dgm:pt modelId="{AF4B76EE-85E2-453C-82EA-4FA164AB2536}" type="pres">
      <dgm:prSet presAssocID="{F177DD3A-0825-4727-8D13-55DFBAAF3162}" presName="connectorText" presStyleLbl="sibTrans2D1" presStyleIdx="5" presStyleCnt="9"/>
      <dgm:spPr/>
      <dgm:t>
        <a:bodyPr/>
        <a:lstStyle/>
        <a:p>
          <a:endParaRPr lang="fr-FR"/>
        </a:p>
      </dgm:t>
    </dgm:pt>
    <dgm:pt modelId="{EA6BE680-43EA-4217-ABC6-5F732389CF1F}" type="pres">
      <dgm:prSet presAssocID="{7FF2AA3C-BDB3-411A-84CA-0133E9C34D0A}" presName="node" presStyleLbl="node1" presStyleIdx="5" presStyleCnt="9" custScaleX="117952" custScaleY="111018" custRadScaleRad="982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7A6223-3E80-449A-B224-81164FDF5A52}" type="pres">
      <dgm:prSet presAssocID="{66E21267-8EEB-47C7-A9A2-83315BC2F925}" presName="parTrans" presStyleLbl="sibTrans2D1" presStyleIdx="6" presStyleCnt="9"/>
      <dgm:spPr/>
      <dgm:t>
        <a:bodyPr/>
        <a:lstStyle/>
        <a:p>
          <a:endParaRPr lang="fr-FR"/>
        </a:p>
      </dgm:t>
    </dgm:pt>
    <dgm:pt modelId="{E9AEC40F-E534-422B-ABA0-F31F03EA9D61}" type="pres">
      <dgm:prSet presAssocID="{66E21267-8EEB-47C7-A9A2-83315BC2F925}" presName="connectorText" presStyleLbl="sibTrans2D1" presStyleIdx="6" presStyleCnt="9"/>
      <dgm:spPr/>
      <dgm:t>
        <a:bodyPr/>
        <a:lstStyle/>
        <a:p>
          <a:endParaRPr lang="fr-FR"/>
        </a:p>
      </dgm:t>
    </dgm:pt>
    <dgm:pt modelId="{643ED210-5E1A-4A69-8F00-2C77D8EFAB3C}" type="pres">
      <dgm:prSet presAssocID="{74757DFA-F2B0-4D25-A1A5-F0D13FEA73C2}" presName="node" presStyleLbl="node1" presStyleIdx="6" presStyleCnt="9" custScaleX="117791" custScaleY="114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C03B40-9C9D-44E8-9630-CE1E15040669}" type="pres">
      <dgm:prSet presAssocID="{61BC00A1-254F-4D41-8ACE-BFFFF3CAE4AE}" presName="parTrans" presStyleLbl="sibTrans2D1" presStyleIdx="7" presStyleCnt="9"/>
      <dgm:spPr/>
      <dgm:t>
        <a:bodyPr/>
        <a:lstStyle/>
        <a:p>
          <a:endParaRPr lang="fr-FR"/>
        </a:p>
      </dgm:t>
    </dgm:pt>
    <dgm:pt modelId="{8F3075A5-3FD4-4404-A525-FAE11353BB14}" type="pres">
      <dgm:prSet presAssocID="{61BC00A1-254F-4D41-8ACE-BFFFF3CAE4AE}" presName="connectorText" presStyleLbl="sibTrans2D1" presStyleIdx="7" presStyleCnt="9"/>
      <dgm:spPr/>
      <dgm:t>
        <a:bodyPr/>
        <a:lstStyle/>
        <a:p>
          <a:endParaRPr lang="fr-FR"/>
        </a:p>
      </dgm:t>
    </dgm:pt>
    <dgm:pt modelId="{22EEA1AB-515C-4FEB-8B2F-2CE68DC31F75}" type="pres">
      <dgm:prSet presAssocID="{64D82208-D3F7-4DBD-AE2E-9ABE033FA622}" presName="node" presStyleLbl="node1" presStyleIdx="7" presStyleCnt="9" custScaleX="121642" custScaleY="120178" custRadScaleRad="99238" custRadScaleInc="86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83C253-92D5-473F-973D-A1B0EBCE02D2}" type="pres">
      <dgm:prSet presAssocID="{297884F5-BC73-43E8-880F-CB781C65C8BD}" presName="parTrans" presStyleLbl="sibTrans2D1" presStyleIdx="8" presStyleCnt="9"/>
      <dgm:spPr/>
      <dgm:t>
        <a:bodyPr/>
        <a:lstStyle/>
        <a:p>
          <a:endParaRPr lang="fr-FR"/>
        </a:p>
      </dgm:t>
    </dgm:pt>
    <dgm:pt modelId="{BD3C039C-1B9D-43FC-9AD4-07B8DEBB3613}" type="pres">
      <dgm:prSet presAssocID="{297884F5-BC73-43E8-880F-CB781C65C8BD}" presName="connectorText" presStyleLbl="sibTrans2D1" presStyleIdx="8" presStyleCnt="9"/>
      <dgm:spPr/>
      <dgm:t>
        <a:bodyPr/>
        <a:lstStyle/>
        <a:p>
          <a:endParaRPr lang="fr-FR"/>
        </a:p>
      </dgm:t>
    </dgm:pt>
    <dgm:pt modelId="{E5B09325-2B5F-4FF0-93BF-C4FFE3DBAB4B}" type="pres">
      <dgm:prSet presAssocID="{FF1423DE-4E31-4D00-8FF6-BE1AA83D6706}" presName="node" presStyleLbl="node1" presStyleIdx="8" presStyleCnt="9" custScaleX="111903" custScaleY="1060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A969A7-7AEB-44E7-9880-E1D7541BC8AC}" type="presOf" srcId="{297884F5-BC73-43E8-880F-CB781C65C8BD}" destId="{BD3C039C-1B9D-43FC-9AD4-07B8DEBB3613}" srcOrd="1" destOrd="0" presId="urn:microsoft.com/office/officeart/2005/8/layout/radial5"/>
    <dgm:cxn modelId="{485D059E-9FA9-4904-8D61-B60C7720AA93}" type="presOf" srcId="{D74ED193-23A6-491B-9C14-908B6EC7F3A1}" destId="{F4222CDC-C959-42E3-8F77-FDB51B78AC43}" srcOrd="0" destOrd="0" presId="urn:microsoft.com/office/officeart/2005/8/layout/radial5"/>
    <dgm:cxn modelId="{E1B99BFA-A903-456A-913E-22B53570C6D9}" type="presOf" srcId="{7FF2AA3C-BDB3-411A-84CA-0133E9C34D0A}" destId="{EA6BE680-43EA-4217-ABC6-5F732389CF1F}" srcOrd="0" destOrd="0" presId="urn:microsoft.com/office/officeart/2005/8/layout/radial5"/>
    <dgm:cxn modelId="{E0114335-2811-43BD-BF0A-3C593C67C101}" type="presOf" srcId="{F177DD3A-0825-4727-8D13-55DFBAAF3162}" destId="{AF4B76EE-85E2-453C-82EA-4FA164AB2536}" srcOrd="1" destOrd="0" presId="urn:microsoft.com/office/officeart/2005/8/layout/radial5"/>
    <dgm:cxn modelId="{303F5D40-91D9-4980-9FEB-9E1B05983AB3}" type="presOf" srcId="{BCA94F39-9F9D-4018-810E-C352D9EE8D9B}" destId="{76641DF6-06FF-43BB-99D8-D1293C7F54CF}" srcOrd="0" destOrd="0" presId="urn:microsoft.com/office/officeart/2005/8/layout/radial5"/>
    <dgm:cxn modelId="{3478EB11-197C-4BE6-932B-4DA184A2E9A8}" type="presOf" srcId="{61BC00A1-254F-4D41-8ACE-BFFFF3CAE4AE}" destId="{E0C03B40-9C9D-44E8-9630-CE1E15040669}" srcOrd="0" destOrd="0" presId="urn:microsoft.com/office/officeart/2005/8/layout/radial5"/>
    <dgm:cxn modelId="{AFB1E666-816A-4A55-B5DF-25FB1C56757B}" srcId="{3FFB92DE-1692-4010-825D-1001592B25CB}" destId="{D74ED193-23A6-491B-9C14-908B6EC7F3A1}" srcOrd="0" destOrd="0" parTransId="{7504B2F3-19E8-4378-9DAC-1D2DD61D7C62}" sibTransId="{CDC60193-C6DA-4DF7-8F12-BF25C3DFFE75}"/>
    <dgm:cxn modelId="{2ACAC855-FC87-49F2-B9E0-FAC14C6E5694}" type="presOf" srcId="{F177DD3A-0825-4727-8D13-55DFBAAF3162}" destId="{9B5F73DB-BDE8-479B-A4D1-8B69D3A56464}" srcOrd="0" destOrd="0" presId="urn:microsoft.com/office/officeart/2005/8/layout/radial5"/>
    <dgm:cxn modelId="{1F7C4774-F5C7-4296-9D77-79CF7968F369}" type="presOf" srcId="{90EB3B42-C5ED-4FCD-A505-65750EEF8627}" destId="{432C2678-392D-486A-AFC9-B739EF5C3671}" srcOrd="1" destOrd="0" presId="urn:microsoft.com/office/officeart/2005/8/layout/radial5"/>
    <dgm:cxn modelId="{24F2EC74-04E0-4DCF-B351-995FF1B94FCA}" type="presOf" srcId="{66E21267-8EEB-47C7-A9A2-83315BC2F925}" destId="{E9AEC40F-E534-422B-ABA0-F31F03EA9D61}" srcOrd="1" destOrd="0" presId="urn:microsoft.com/office/officeart/2005/8/layout/radial5"/>
    <dgm:cxn modelId="{EA1061BB-E81B-4952-A60F-C5DD2AB0E70E}" type="presOf" srcId="{61BC00A1-254F-4D41-8ACE-BFFFF3CAE4AE}" destId="{8F3075A5-3FD4-4404-A525-FAE11353BB14}" srcOrd="1" destOrd="0" presId="urn:microsoft.com/office/officeart/2005/8/layout/radial5"/>
    <dgm:cxn modelId="{D368B34A-2DB6-4364-BD7F-277C67E8AB2B}" type="presOf" srcId="{0DD6E058-1537-4F40-9578-1217FD8C8549}" destId="{76AD8F40-3120-4490-A53F-A0EED2822A5D}" srcOrd="1" destOrd="0" presId="urn:microsoft.com/office/officeart/2005/8/layout/radial5"/>
    <dgm:cxn modelId="{C0C71B7C-969B-4B98-8D84-5384E86C219F}" type="presOf" srcId="{FF1423DE-4E31-4D00-8FF6-BE1AA83D6706}" destId="{E5B09325-2B5F-4FF0-93BF-C4FFE3DBAB4B}" srcOrd="0" destOrd="0" presId="urn:microsoft.com/office/officeart/2005/8/layout/radial5"/>
    <dgm:cxn modelId="{64186026-366E-43BF-8338-B1A0713AE079}" type="presOf" srcId="{90EB3B42-C5ED-4FCD-A505-65750EEF8627}" destId="{2E980A33-FBBC-4531-988B-88095EACC1B7}" srcOrd="0" destOrd="0" presId="urn:microsoft.com/office/officeart/2005/8/layout/radial5"/>
    <dgm:cxn modelId="{1380B890-7F14-46C1-B1E0-920766512880}" type="presOf" srcId="{64D82208-D3F7-4DBD-AE2E-9ABE033FA622}" destId="{22EEA1AB-515C-4FEB-8B2F-2CE68DC31F75}" srcOrd="0" destOrd="0" presId="urn:microsoft.com/office/officeart/2005/8/layout/radial5"/>
    <dgm:cxn modelId="{72A1AAFD-6E29-4385-94B7-38099305915B}" srcId="{3FFB92DE-1692-4010-825D-1001592B25CB}" destId="{DFCA69EA-62D5-4F67-A84F-1C595755D34C}" srcOrd="1" destOrd="0" parTransId="{BCA94F39-9F9D-4018-810E-C352D9EE8D9B}" sibTransId="{8A88F5A1-D768-4F43-A402-8FAA466F889D}"/>
    <dgm:cxn modelId="{FAEC43BE-1D94-4E47-B482-62F5FE454220}" srcId="{49795D51-7B59-44C1-A556-5BEC402C1D99}" destId="{3FFB92DE-1692-4010-825D-1001592B25CB}" srcOrd="0" destOrd="0" parTransId="{A701D916-0B1B-422D-A927-A17FAB9CE1D8}" sibTransId="{ACBCB110-2984-4B98-8B61-F5F27AFC7309}"/>
    <dgm:cxn modelId="{743DE990-D010-4346-8CD7-29EDE9474DAE}" type="presOf" srcId="{7504B2F3-19E8-4378-9DAC-1D2DD61D7C62}" destId="{BB44A0F6-274B-4CD2-9647-EDBD427151D6}" srcOrd="1" destOrd="0" presId="urn:microsoft.com/office/officeart/2005/8/layout/radial5"/>
    <dgm:cxn modelId="{4528CA94-FC90-48D3-921C-4069AD39854D}" type="presOf" srcId="{437A1AF2-5FB7-4E23-B90A-9F31B755961E}" destId="{27F29711-F601-4496-902F-834ED5F81133}" srcOrd="1" destOrd="0" presId="urn:microsoft.com/office/officeart/2005/8/layout/radial5"/>
    <dgm:cxn modelId="{A4F6E32D-8718-498F-B4DF-66F69F51FECB}" type="presOf" srcId="{7E4A7FC9-DD99-4F21-9198-82EE00947619}" destId="{BA76D130-08CC-48DA-A325-840DDAC19C46}" srcOrd="0" destOrd="0" presId="urn:microsoft.com/office/officeart/2005/8/layout/radial5"/>
    <dgm:cxn modelId="{2EF659BA-B3BA-404B-8AD0-B8F688E33A48}" srcId="{3FFB92DE-1692-4010-825D-1001592B25CB}" destId="{7FF2AA3C-BDB3-411A-84CA-0133E9C34D0A}" srcOrd="5" destOrd="0" parTransId="{F177DD3A-0825-4727-8D13-55DFBAAF3162}" sibTransId="{B661B2C7-27DB-491F-9D5C-8A5EE04F993F}"/>
    <dgm:cxn modelId="{D5F705DA-BE00-4381-89F8-ED1B9D493794}" srcId="{3FFB92DE-1692-4010-825D-1001592B25CB}" destId="{7E4A7FC9-DD99-4F21-9198-82EE00947619}" srcOrd="2" destOrd="0" parTransId="{90EB3B42-C5ED-4FCD-A505-65750EEF8627}" sibTransId="{A7B5503D-AAD0-49E9-B0C4-0519623700BE}"/>
    <dgm:cxn modelId="{2ADF2404-899B-44D5-8AA6-5834801780D2}" srcId="{3FFB92DE-1692-4010-825D-1001592B25CB}" destId="{64D82208-D3F7-4DBD-AE2E-9ABE033FA622}" srcOrd="7" destOrd="0" parTransId="{61BC00A1-254F-4D41-8ACE-BFFFF3CAE4AE}" sibTransId="{EC321A5D-1EF0-4287-B272-4B3DCF2F0C3C}"/>
    <dgm:cxn modelId="{9E8B3CED-0EB6-4459-8723-2D1317434898}" type="presOf" srcId="{74757DFA-F2B0-4D25-A1A5-F0D13FEA73C2}" destId="{643ED210-5E1A-4A69-8F00-2C77D8EFAB3C}" srcOrd="0" destOrd="0" presId="urn:microsoft.com/office/officeart/2005/8/layout/radial5"/>
    <dgm:cxn modelId="{0E9A6E4C-9012-4D95-B823-C2CB2497E9D6}" type="presOf" srcId="{66E21267-8EEB-47C7-A9A2-83315BC2F925}" destId="{F37A6223-3E80-449A-B224-81164FDF5A52}" srcOrd="0" destOrd="0" presId="urn:microsoft.com/office/officeart/2005/8/layout/radial5"/>
    <dgm:cxn modelId="{8366A8B7-5569-4DF1-A932-E1A1E2122D29}" type="presOf" srcId="{BCA94F39-9F9D-4018-810E-C352D9EE8D9B}" destId="{3C61CB0B-1D6C-4C25-9604-0CA102A3473B}" srcOrd="1" destOrd="0" presId="urn:microsoft.com/office/officeart/2005/8/layout/radial5"/>
    <dgm:cxn modelId="{35232C12-3631-4BBC-839D-A747C16402FD}" srcId="{3FFB92DE-1692-4010-825D-1001592B25CB}" destId="{C6813B40-FF6C-4557-8416-8C7006DCC634}" srcOrd="3" destOrd="0" parTransId="{437A1AF2-5FB7-4E23-B90A-9F31B755961E}" sibTransId="{4F0CA56F-A4AF-49BE-A7D9-EF35EB9F2EBC}"/>
    <dgm:cxn modelId="{2A222F24-C7DE-4F7F-81C7-E3AD9DDFE7ED}" srcId="{3FFB92DE-1692-4010-825D-1001592B25CB}" destId="{FF1423DE-4E31-4D00-8FF6-BE1AA83D6706}" srcOrd="8" destOrd="0" parTransId="{297884F5-BC73-43E8-880F-CB781C65C8BD}" sibTransId="{646E8871-8377-45BA-B75A-D324B7BA29A9}"/>
    <dgm:cxn modelId="{458950DE-469A-48EF-A346-91445DE3E435}" type="presOf" srcId="{297884F5-BC73-43E8-880F-CB781C65C8BD}" destId="{9F83C253-92D5-473F-973D-A1B0EBCE02D2}" srcOrd="0" destOrd="0" presId="urn:microsoft.com/office/officeart/2005/8/layout/radial5"/>
    <dgm:cxn modelId="{02D2F115-98C7-42EA-B612-1E7818FD6655}" type="presOf" srcId="{DFCA69EA-62D5-4F67-A84F-1C595755D34C}" destId="{BA2C6532-4F5D-4CE0-B3D3-928AC5024B26}" srcOrd="0" destOrd="0" presId="urn:microsoft.com/office/officeart/2005/8/layout/radial5"/>
    <dgm:cxn modelId="{DAE1EAF6-6AFF-48CF-ABA2-4EE3D8BF215C}" type="presOf" srcId="{C6813B40-FF6C-4557-8416-8C7006DCC634}" destId="{AF386366-9366-4517-AEE2-2EF207B2AEA8}" srcOrd="0" destOrd="0" presId="urn:microsoft.com/office/officeart/2005/8/layout/radial5"/>
    <dgm:cxn modelId="{36BB8365-E4B9-41C4-86F4-1307A28809B3}" type="presOf" srcId="{952DA3A9-F0DF-4594-8297-CFA60E0FBEEB}" destId="{2CA96A26-D45F-4D70-BF9E-77D81EC8780B}" srcOrd="0" destOrd="0" presId="urn:microsoft.com/office/officeart/2005/8/layout/radial5"/>
    <dgm:cxn modelId="{FEF411C4-A38F-471D-988A-D3AC8DB4B778}" type="presOf" srcId="{437A1AF2-5FB7-4E23-B90A-9F31B755961E}" destId="{BD64815F-2AD8-4B56-B1A6-EF1D7EF67D3E}" srcOrd="0" destOrd="0" presId="urn:microsoft.com/office/officeart/2005/8/layout/radial5"/>
    <dgm:cxn modelId="{E2560573-ADBA-4270-BFD0-6B6E29E3471D}" type="presOf" srcId="{49795D51-7B59-44C1-A556-5BEC402C1D99}" destId="{EB6EAF08-2E10-4AC7-84C3-0740DF71F9B1}" srcOrd="0" destOrd="0" presId="urn:microsoft.com/office/officeart/2005/8/layout/radial5"/>
    <dgm:cxn modelId="{605C5051-939C-4393-B837-FF1D0EA6971A}" srcId="{3FFB92DE-1692-4010-825D-1001592B25CB}" destId="{74757DFA-F2B0-4D25-A1A5-F0D13FEA73C2}" srcOrd="6" destOrd="0" parTransId="{66E21267-8EEB-47C7-A9A2-83315BC2F925}" sibTransId="{10FF19A3-E2E2-4035-8B7C-B7B7ABBE2FD2}"/>
    <dgm:cxn modelId="{9DE07750-80F0-45AB-BBB1-62E2559F6115}" type="presOf" srcId="{7504B2F3-19E8-4378-9DAC-1D2DD61D7C62}" destId="{EA3EA861-9C3C-4A61-AE76-555469396296}" srcOrd="0" destOrd="0" presId="urn:microsoft.com/office/officeart/2005/8/layout/radial5"/>
    <dgm:cxn modelId="{461843E0-57B5-4670-A760-5DBA73151A26}" type="presOf" srcId="{3FFB92DE-1692-4010-825D-1001592B25CB}" destId="{43B912A5-A510-4735-859D-79AE32D39FEB}" srcOrd="0" destOrd="0" presId="urn:microsoft.com/office/officeart/2005/8/layout/radial5"/>
    <dgm:cxn modelId="{F1B29DAE-D3C3-4B18-809F-F2EEA3208905}" srcId="{3FFB92DE-1692-4010-825D-1001592B25CB}" destId="{952DA3A9-F0DF-4594-8297-CFA60E0FBEEB}" srcOrd="4" destOrd="0" parTransId="{0DD6E058-1537-4F40-9578-1217FD8C8549}" sibTransId="{1BD319FF-C8FC-4E57-A0CF-F88E09CF00CA}"/>
    <dgm:cxn modelId="{2E339047-EB6D-4885-892D-8AA694A0F075}" type="presOf" srcId="{0DD6E058-1537-4F40-9578-1217FD8C8549}" destId="{23945545-0598-42DB-8E26-845765A5B9EA}" srcOrd="0" destOrd="0" presId="urn:microsoft.com/office/officeart/2005/8/layout/radial5"/>
    <dgm:cxn modelId="{75C9A6AA-4D13-4CED-987C-F83444A29054}" type="presParOf" srcId="{EB6EAF08-2E10-4AC7-84C3-0740DF71F9B1}" destId="{43B912A5-A510-4735-859D-79AE32D39FEB}" srcOrd="0" destOrd="0" presId="urn:microsoft.com/office/officeart/2005/8/layout/radial5"/>
    <dgm:cxn modelId="{51115CD1-FC41-4DBD-9BB7-804E36D8D17F}" type="presParOf" srcId="{EB6EAF08-2E10-4AC7-84C3-0740DF71F9B1}" destId="{EA3EA861-9C3C-4A61-AE76-555469396296}" srcOrd="1" destOrd="0" presId="urn:microsoft.com/office/officeart/2005/8/layout/radial5"/>
    <dgm:cxn modelId="{43D02A8F-0EE7-4540-9CC1-457B0099F426}" type="presParOf" srcId="{EA3EA861-9C3C-4A61-AE76-555469396296}" destId="{BB44A0F6-274B-4CD2-9647-EDBD427151D6}" srcOrd="0" destOrd="0" presId="urn:microsoft.com/office/officeart/2005/8/layout/radial5"/>
    <dgm:cxn modelId="{0C8C7349-8FF2-415F-93AB-016F4212689C}" type="presParOf" srcId="{EB6EAF08-2E10-4AC7-84C3-0740DF71F9B1}" destId="{F4222CDC-C959-42E3-8F77-FDB51B78AC43}" srcOrd="2" destOrd="0" presId="urn:microsoft.com/office/officeart/2005/8/layout/radial5"/>
    <dgm:cxn modelId="{D94A8907-4FE4-407B-AC2F-F58074C6E7AC}" type="presParOf" srcId="{EB6EAF08-2E10-4AC7-84C3-0740DF71F9B1}" destId="{76641DF6-06FF-43BB-99D8-D1293C7F54CF}" srcOrd="3" destOrd="0" presId="urn:microsoft.com/office/officeart/2005/8/layout/radial5"/>
    <dgm:cxn modelId="{560904F0-B4CE-410D-A589-140D59857213}" type="presParOf" srcId="{76641DF6-06FF-43BB-99D8-D1293C7F54CF}" destId="{3C61CB0B-1D6C-4C25-9604-0CA102A3473B}" srcOrd="0" destOrd="0" presId="urn:microsoft.com/office/officeart/2005/8/layout/radial5"/>
    <dgm:cxn modelId="{4386F732-C085-4B9C-A2AF-307E4FDB61C0}" type="presParOf" srcId="{EB6EAF08-2E10-4AC7-84C3-0740DF71F9B1}" destId="{BA2C6532-4F5D-4CE0-B3D3-928AC5024B26}" srcOrd="4" destOrd="0" presId="urn:microsoft.com/office/officeart/2005/8/layout/radial5"/>
    <dgm:cxn modelId="{D3829E05-BD5F-416C-8854-3B32C7F70EF0}" type="presParOf" srcId="{EB6EAF08-2E10-4AC7-84C3-0740DF71F9B1}" destId="{2E980A33-FBBC-4531-988B-88095EACC1B7}" srcOrd="5" destOrd="0" presId="urn:microsoft.com/office/officeart/2005/8/layout/radial5"/>
    <dgm:cxn modelId="{01D9E1C7-4CAD-450B-841B-88BF76041839}" type="presParOf" srcId="{2E980A33-FBBC-4531-988B-88095EACC1B7}" destId="{432C2678-392D-486A-AFC9-B739EF5C3671}" srcOrd="0" destOrd="0" presId="urn:microsoft.com/office/officeart/2005/8/layout/radial5"/>
    <dgm:cxn modelId="{B8054AD4-1F75-4E02-8347-D1A3E1BA3710}" type="presParOf" srcId="{EB6EAF08-2E10-4AC7-84C3-0740DF71F9B1}" destId="{BA76D130-08CC-48DA-A325-840DDAC19C46}" srcOrd="6" destOrd="0" presId="urn:microsoft.com/office/officeart/2005/8/layout/radial5"/>
    <dgm:cxn modelId="{A031C2BC-5985-460E-89D9-A779E2337550}" type="presParOf" srcId="{EB6EAF08-2E10-4AC7-84C3-0740DF71F9B1}" destId="{BD64815F-2AD8-4B56-B1A6-EF1D7EF67D3E}" srcOrd="7" destOrd="0" presId="urn:microsoft.com/office/officeart/2005/8/layout/radial5"/>
    <dgm:cxn modelId="{7ECA03CF-218F-4C35-BB1D-8D564A28E508}" type="presParOf" srcId="{BD64815F-2AD8-4B56-B1A6-EF1D7EF67D3E}" destId="{27F29711-F601-4496-902F-834ED5F81133}" srcOrd="0" destOrd="0" presId="urn:microsoft.com/office/officeart/2005/8/layout/radial5"/>
    <dgm:cxn modelId="{08C115F0-AF93-41B8-BFA4-EBC06EA949F9}" type="presParOf" srcId="{EB6EAF08-2E10-4AC7-84C3-0740DF71F9B1}" destId="{AF386366-9366-4517-AEE2-2EF207B2AEA8}" srcOrd="8" destOrd="0" presId="urn:microsoft.com/office/officeart/2005/8/layout/radial5"/>
    <dgm:cxn modelId="{94298B60-91A9-4CFC-AD33-2221EE9971C8}" type="presParOf" srcId="{EB6EAF08-2E10-4AC7-84C3-0740DF71F9B1}" destId="{23945545-0598-42DB-8E26-845765A5B9EA}" srcOrd="9" destOrd="0" presId="urn:microsoft.com/office/officeart/2005/8/layout/radial5"/>
    <dgm:cxn modelId="{9C2A104E-C397-4D92-9207-5877CCE632EE}" type="presParOf" srcId="{23945545-0598-42DB-8E26-845765A5B9EA}" destId="{76AD8F40-3120-4490-A53F-A0EED2822A5D}" srcOrd="0" destOrd="0" presId="urn:microsoft.com/office/officeart/2005/8/layout/radial5"/>
    <dgm:cxn modelId="{6898DD15-A7AB-4587-887B-B1C7E5481160}" type="presParOf" srcId="{EB6EAF08-2E10-4AC7-84C3-0740DF71F9B1}" destId="{2CA96A26-D45F-4D70-BF9E-77D81EC8780B}" srcOrd="10" destOrd="0" presId="urn:microsoft.com/office/officeart/2005/8/layout/radial5"/>
    <dgm:cxn modelId="{3ED66EAD-EA50-471C-A40B-D07FF9562EA4}" type="presParOf" srcId="{EB6EAF08-2E10-4AC7-84C3-0740DF71F9B1}" destId="{9B5F73DB-BDE8-479B-A4D1-8B69D3A56464}" srcOrd="11" destOrd="0" presId="urn:microsoft.com/office/officeart/2005/8/layout/radial5"/>
    <dgm:cxn modelId="{BBB632DA-BC65-4A62-A49C-C448E5020281}" type="presParOf" srcId="{9B5F73DB-BDE8-479B-A4D1-8B69D3A56464}" destId="{AF4B76EE-85E2-453C-82EA-4FA164AB2536}" srcOrd="0" destOrd="0" presId="urn:microsoft.com/office/officeart/2005/8/layout/radial5"/>
    <dgm:cxn modelId="{E6958627-A817-46C4-98CA-2CFF2891A618}" type="presParOf" srcId="{EB6EAF08-2E10-4AC7-84C3-0740DF71F9B1}" destId="{EA6BE680-43EA-4217-ABC6-5F732389CF1F}" srcOrd="12" destOrd="0" presId="urn:microsoft.com/office/officeart/2005/8/layout/radial5"/>
    <dgm:cxn modelId="{676A3A32-917A-4B65-A557-215AB884952C}" type="presParOf" srcId="{EB6EAF08-2E10-4AC7-84C3-0740DF71F9B1}" destId="{F37A6223-3E80-449A-B224-81164FDF5A52}" srcOrd="13" destOrd="0" presId="urn:microsoft.com/office/officeart/2005/8/layout/radial5"/>
    <dgm:cxn modelId="{04F74646-89B8-4655-9C12-1E9E6079C603}" type="presParOf" srcId="{F37A6223-3E80-449A-B224-81164FDF5A52}" destId="{E9AEC40F-E534-422B-ABA0-F31F03EA9D61}" srcOrd="0" destOrd="0" presId="urn:microsoft.com/office/officeart/2005/8/layout/radial5"/>
    <dgm:cxn modelId="{9FC94E06-39CB-4C17-8B0F-64786B09DD1C}" type="presParOf" srcId="{EB6EAF08-2E10-4AC7-84C3-0740DF71F9B1}" destId="{643ED210-5E1A-4A69-8F00-2C77D8EFAB3C}" srcOrd="14" destOrd="0" presId="urn:microsoft.com/office/officeart/2005/8/layout/radial5"/>
    <dgm:cxn modelId="{2D648274-7AF0-49F9-8534-2226D1B23422}" type="presParOf" srcId="{EB6EAF08-2E10-4AC7-84C3-0740DF71F9B1}" destId="{E0C03B40-9C9D-44E8-9630-CE1E15040669}" srcOrd="15" destOrd="0" presId="urn:microsoft.com/office/officeart/2005/8/layout/radial5"/>
    <dgm:cxn modelId="{4999A254-1E56-48FA-A054-221405740E00}" type="presParOf" srcId="{E0C03B40-9C9D-44E8-9630-CE1E15040669}" destId="{8F3075A5-3FD4-4404-A525-FAE11353BB14}" srcOrd="0" destOrd="0" presId="urn:microsoft.com/office/officeart/2005/8/layout/radial5"/>
    <dgm:cxn modelId="{02EEB15A-BF71-46B2-BABA-3F9E4A7CD026}" type="presParOf" srcId="{EB6EAF08-2E10-4AC7-84C3-0740DF71F9B1}" destId="{22EEA1AB-515C-4FEB-8B2F-2CE68DC31F75}" srcOrd="16" destOrd="0" presId="urn:microsoft.com/office/officeart/2005/8/layout/radial5"/>
    <dgm:cxn modelId="{EFE0791E-1B5B-4259-A154-BC2BA435A703}" type="presParOf" srcId="{EB6EAF08-2E10-4AC7-84C3-0740DF71F9B1}" destId="{9F83C253-92D5-473F-973D-A1B0EBCE02D2}" srcOrd="17" destOrd="0" presId="urn:microsoft.com/office/officeart/2005/8/layout/radial5"/>
    <dgm:cxn modelId="{B5861BBE-E847-4174-A69D-D3A4B6D93DDB}" type="presParOf" srcId="{9F83C253-92D5-473F-973D-A1B0EBCE02D2}" destId="{BD3C039C-1B9D-43FC-9AD4-07B8DEBB3613}" srcOrd="0" destOrd="0" presId="urn:microsoft.com/office/officeart/2005/8/layout/radial5"/>
    <dgm:cxn modelId="{F38310C3-24C6-48E8-A0E2-90788C66ABB8}" type="presParOf" srcId="{EB6EAF08-2E10-4AC7-84C3-0740DF71F9B1}" destId="{E5B09325-2B5F-4FF0-93BF-C4FFE3DBAB4B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912A5-A510-4735-859D-79AE32D39FEB}">
      <dsp:nvSpPr>
        <dsp:cNvPr id="0" name=""/>
        <dsp:cNvSpPr/>
      </dsp:nvSpPr>
      <dsp:spPr>
        <a:xfrm>
          <a:off x="3300771" y="2044495"/>
          <a:ext cx="1692720" cy="1572092"/>
        </a:xfrm>
        <a:prstGeom prst="ellipse">
          <a:avLst/>
        </a:prstGeom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b="1" kern="1200" dirty="0" smtClean="0">
              <a:latin typeface="Arial Narrow" pitchFamily="34" charset="0"/>
            </a:rPr>
            <a:t>Établir un lien significatif avec un adulte</a:t>
          </a:r>
          <a:endParaRPr lang="fr-FR" sz="1700" b="1" kern="1200" dirty="0">
            <a:latin typeface="Arial Narrow" pitchFamily="34" charset="0"/>
          </a:endParaRPr>
        </a:p>
      </dsp:txBody>
      <dsp:txXfrm>
        <a:off x="3548664" y="2274723"/>
        <a:ext cx="1196934" cy="1111636"/>
      </dsp:txXfrm>
    </dsp:sp>
    <dsp:sp modelId="{EA3EA861-9C3C-4A61-AE76-555469396296}">
      <dsp:nvSpPr>
        <dsp:cNvPr id="0" name=""/>
        <dsp:cNvSpPr/>
      </dsp:nvSpPr>
      <dsp:spPr>
        <a:xfrm rot="16200000">
          <a:off x="3948167" y="1431820"/>
          <a:ext cx="397928" cy="4970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>
        <a:off x="4007856" y="1590922"/>
        <a:ext cx="278550" cy="298239"/>
      </dsp:txXfrm>
    </dsp:sp>
    <dsp:sp modelId="{F4222CDC-C959-42E3-8F77-FDB51B78AC43}">
      <dsp:nvSpPr>
        <dsp:cNvPr id="0" name=""/>
        <dsp:cNvSpPr/>
      </dsp:nvSpPr>
      <dsp:spPr>
        <a:xfrm>
          <a:off x="3460351" y="-4508"/>
          <a:ext cx="1373561" cy="1298195"/>
        </a:xfrm>
        <a:prstGeom prst="ellipse">
          <a:avLst/>
        </a:prstGeom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latin typeface="Arial Narrow" pitchFamily="34" charset="0"/>
            </a:rPr>
            <a:t>Améliorer la réussite scolaire</a:t>
          </a:r>
          <a:endParaRPr lang="fr-FR" sz="1500" b="1" kern="1200" dirty="0">
            <a:latin typeface="Arial Narrow" pitchFamily="34" charset="0"/>
          </a:endParaRPr>
        </a:p>
      </dsp:txBody>
      <dsp:txXfrm>
        <a:off x="3661504" y="185608"/>
        <a:ext cx="971255" cy="917963"/>
      </dsp:txXfrm>
    </dsp:sp>
    <dsp:sp modelId="{76641DF6-06FF-43BB-99D8-D1293C7F54CF}">
      <dsp:nvSpPr>
        <dsp:cNvPr id="0" name=""/>
        <dsp:cNvSpPr/>
      </dsp:nvSpPr>
      <dsp:spPr>
        <a:xfrm rot="18533160">
          <a:off x="4685802" y="1653709"/>
          <a:ext cx="419997" cy="4970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>
        <a:off x="4709252" y="1802161"/>
        <a:ext cx="293998" cy="298239"/>
      </dsp:txXfrm>
    </dsp:sp>
    <dsp:sp modelId="{BA2C6532-4F5D-4CE0-B3D3-928AC5024B26}">
      <dsp:nvSpPr>
        <dsp:cNvPr id="0" name=""/>
        <dsp:cNvSpPr/>
      </dsp:nvSpPr>
      <dsp:spPr>
        <a:xfrm>
          <a:off x="4907767" y="423329"/>
          <a:ext cx="1308779" cy="1305352"/>
        </a:xfrm>
        <a:prstGeom prst="ellipse">
          <a:avLst/>
        </a:prstGeom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latin typeface="Arial Narrow" pitchFamily="34" charset="0"/>
            </a:rPr>
            <a:t>Résoudre des difficultés scolaires</a:t>
          </a:r>
          <a:endParaRPr lang="fr-FR" sz="1500" b="1" kern="1200" dirty="0" smtClean="0">
            <a:latin typeface="Arial Narrow" pitchFamily="34" charset="0"/>
          </a:endParaRPr>
        </a:p>
      </dsp:txBody>
      <dsp:txXfrm>
        <a:off x="5099433" y="614493"/>
        <a:ext cx="925447" cy="923024"/>
      </dsp:txXfrm>
    </dsp:sp>
    <dsp:sp modelId="{2E980A33-FBBC-4531-988B-88095EACC1B7}">
      <dsp:nvSpPr>
        <dsp:cNvPr id="0" name=""/>
        <dsp:cNvSpPr/>
      </dsp:nvSpPr>
      <dsp:spPr>
        <a:xfrm rot="21000000">
          <a:off x="5122029" y="2378597"/>
          <a:ext cx="357410" cy="4970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200" kern="1200"/>
        </a:p>
      </dsp:txBody>
      <dsp:txXfrm>
        <a:off x="5122843" y="2487320"/>
        <a:ext cx="250187" cy="298239"/>
      </dsp:txXfrm>
    </dsp:sp>
    <dsp:sp modelId="{BA76D130-08CC-48DA-A325-840DDAC19C46}">
      <dsp:nvSpPr>
        <dsp:cNvPr id="0" name=""/>
        <dsp:cNvSpPr/>
      </dsp:nvSpPr>
      <dsp:spPr>
        <a:xfrm>
          <a:off x="5631010" y="1768221"/>
          <a:ext cx="1414730" cy="1351889"/>
        </a:xfrm>
        <a:prstGeom prst="ellipse">
          <a:avLst/>
        </a:prstGeom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latin typeface="Arial Narrow" pitchFamily="34" charset="0"/>
            </a:rPr>
            <a:t>Améliorer le </a:t>
          </a:r>
          <a:r>
            <a:rPr lang="fr-CA" sz="1500" b="1" kern="1200" smtClean="0">
              <a:latin typeface="Arial Narrow" pitchFamily="34" charset="0"/>
            </a:rPr>
            <a:t>comporte-ment</a:t>
          </a:r>
          <a:endParaRPr lang="fr-CA" sz="1500" b="1" kern="1200" dirty="0" smtClean="0">
            <a:latin typeface="Arial Narrow" pitchFamily="34" charset="0"/>
          </a:endParaRPr>
        </a:p>
      </dsp:txBody>
      <dsp:txXfrm>
        <a:off x="5838192" y="1966201"/>
        <a:ext cx="1000366" cy="955929"/>
      </dsp:txXfrm>
    </dsp:sp>
    <dsp:sp modelId="{BD64815F-2AD8-4B56-B1A6-EF1D7EF67D3E}">
      <dsp:nvSpPr>
        <dsp:cNvPr id="0" name=""/>
        <dsp:cNvSpPr/>
      </dsp:nvSpPr>
      <dsp:spPr>
        <a:xfrm rot="1693584">
          <a:off x="4985410" y="3124445"/>
          <a:ext cx="344485" cy="4970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>
        <a:off x="4991555" y="3199419"/>
        <a:ext cx="241140" cy="298239"/>
      </dsp:txXfrm>
    </dsp:sp>
    <dsp:sp modelId="{AF386366-9366-4517-AEE2-2EF207B2AEA8}">
      <dsp:nvSpPr>
        <dsp:cNvPr id="0" name=""/>
        <dsp:cNvSpPr/>
      </dsp:nvSpPr>
      <dsp:spPr>
        <a:xfrm>
          <a:off x="5364393" y="3209904"/>
          <a:ext cx="1347983" cy="1271680"/>
        </a:xfrm>
        <a:prstGeom prst="ellipse">
          <a:avLst/>
        </a:prstGeom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latin typeface="Arial Narrow" pitchFamily="34" charset="0"/>
            </a:rPr>
            <a:t>Apprendre à mieux se connaître</a:t>
          </a:r>
          <a:endParaRPr lang="fr-CA" sz="1500" b="1" kern="1200" dirty="0">
            <a:latin typeface="Arial Narrow" pitchFamily="34" charset="0"/>
          </a:endParaRPr>
        </a:p>
      </dsp:txBody>
      <dsp:txXfrm>
        <a:off x="5561801" y="3396137"/>
        <a:ext cx="953167" cy="899214"/>
      </dsp:txXfrm>
    </dsp:sp>
    <dsp:sp modelId="{23945545-0598-42DB-8E26-845765A5B9EA}">
      <dsp:nvSpPr>
        <dsp:cNvPr id="0" name=""/>
        <dsp:cNvSpPr/>
      </dsp:nvSpPr>
      <dsp:spPr>
        <a:xfrm rot="4200000">
          <a:off x="4344796" y="3664001"/>
          <a:ext cx="392298" cy="4970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200" kern="1200"/>
        </a:p>
      </dsp:txBody>
      <dsp:txXfrm>
        <a:off x="4383514" y="3708118"/>
        <a:ext cx="274609" cy="298239"/>
      </dsp:txXfrm>
    </dsp:sp>
    <dsp:sp modelId="{2CA96A26-D45F-4D70-BF9E-77D81EC8780B}">
      <dsp:nvSpPr>
        <dsp:cNvPr id="0" name=""/>
        <dsp:cNvSpPr/>
      </dsp:nvSpPr>
      <dsp:spPr>
        <a:xfrm>
          <a:off x="4205100" y="4235702"/>
          <a:ext cx="1379526" cy="1298428"/>
        </a:xfrm>
        <a:prstGeom prst="ellipse">
          <a:avLst/>
        </a:prstGeom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latin typeface="Arial Narrow" pitchFamily="34" charset="0"/>
            </a:rPr>
            <a:t>Résoudre des difficultés personnelles</a:t>
          </a:r>
          <a:endParaRPr lang="fr-FR" sz="1500" b="1" kern="1200" dirty="0">
            <a:latin typeface="Arial Narrow" pitchFamily="34" charset="0"/>
          </a:endParaRPr>
        </a:p>
      </dsp:txBody>
      <dsp:txXfrm>
        <a:off x="4407127" y="4425852"/>
        <a:ext cx="975472" cy="918128"/>
      </dsp:txXfrm>
    </dsp:sp>
    <dsp:sp modelId="{9B5F73DB-BDE8-479B-A4D1-8B69D3A56464}">
      <dsp:nvSpPr>
        <dsp:cNvPr id="0" name=""/>
        <dsp:cNvSpPr/>
      </dsp:nvSpPr>
      <dsp:spPr>
        <a:xfrm rot="6600000">
          <a:off x="3557169" y="3664001"/>
          <a:ext cx="392298" cy="4970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 rot="10800000">
        <a:off x="3636140" y="3708118"/>
        <a:ext cx="274609" cy="298239"/>
      </dsp:txXfrm>
    </dsp:sp>
    <dsp:sp modelId="{EA6BE680-43EA-4217-ABC6-5F732389CF1F}">
      <dsp:nvSpPr>
        <dsp:cNvPr id="0" name=""/>
        <dsp:cNvSpPr/>
      </dsp:nvSpPr>
      <dsp:spPr>
        <a:xfrm>
          <a:off x="2709637" y="4235702"/>
          <a:ext cx="1379526" cy="1298428"/>
        </a:xfrm>
        <a:prstGeom prst="ellipse">
          <a:avLst/>
        </a:prstGeom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latin typeface="Arial Narrow" pitchFamily="34" charset="0"/>
            </a:rPr>
            <a:t>Résoudre des difficultés familiales</a:t>
          </a:r>
          <a:endParaRPr lang="fr-FR" sz="1500" b="1" kern="1200" dirty="0">
            <a:latin typeface="Arial Narrow" pitchFamily="34" charset="0"/>
          </a:endParaRPr>
        </a:p>
      </dsp:txBody>
      <dsp:txXfrm>
        <a:off x="2911664" y="4425852"/>
        <a:ext cx="975472" cy="918128"/>
      </dsp:txXfrm>
    </dsp:sp>
    <dsp:sp modelId="{F37A6223-3E80-449A-B224-81164FDF5A52}">
      <dsp:nvSpPr>
        <dsp:cNvPr id="0" name=""/>
        <dsp:cNvSpPr/>
      </dsp:nvSpPr>
      <dsp:spPr>
        <a:xfrm rot="9000000">
          <a:off x="2941179" y="3169460"/>
          <a:ext cx="376914" cy="4970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 rot="10800000">
        <a:off x="3046678" y="3240605"/>
        <a:ext cx="263840" cy="298239"/>
      </dsp:txXfrm>
    </dsp:sp>
    <dsp:sp modelId="{643ED210-5E1A-4A69-8F00-2C77D8EFAB3C}">
      <dsp:nvSpPr>
        <dsp:cNvPr id="0" name=""/>
        <dsp:cNvSpPr/>
      </dsp:nvSpPr>
      <dsp:spPr>
        <a:xfrm>
          <a:off x="1531363" y="3273330"/>
          <a:ext cx="1377643" cy="1339469"/>
        </a:xfrm>
        <a:prstGeom prst="ellipse">
          <a:avLst/>
        </a:prstGeom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latin typeface="Arial Narrow" pitchFamily="34" charset="0"/>
            </a:rPr>
            <a:t>Résoudre des difficultés sociales</a:t>
          </a:r>
          <a:endParaRPr lang="fr-FR" sz="1500" b="1" kern="1200" dirty="0">
            <a:latin typeface="Arial Narrow" pitchFamily="34" charset="0"/>
          </a:endParaRPr>
        </a:p>
      </dsp:txBody>
      <dsp:txXfrm>
        <a:off x="1733114" y="3469491"/>
        <a:ext cx="974141" cy="947147"/>
      </dsp:txXfrm>
    </dsp:sp>
    <dsp:sp modelId="{E0C03B40-9C9D-44E8-9630-CE1E15040669}">
      <dsp:nvSpPr>
        <dsp:cNvPr id="0" name=""/>
        <dsp:cNvSpPr/>
      </dsp:nvSpPr>
      <dsp:spPr>
        <a:xfrm rot="11503620">
          <a:off x="2837626" y="2346129"/>
          <a:ext cx="346366" cy="4970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FC614"/>
            </a:gs>
            <a:gs pos="80000">
              <a:srgbClr val="8FC614"/>
            </a:gs>
            <a:gs pos="100000">
              <a:schemeClr val="bg1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 rot="10800000">
        <a:off x="2940452" y="2456102"/>
        <a:ext cx="242456" cy="298239"/>
      </dsp:txXfrm>
    </dsp:sp>
    <dsp:sp modelId="{22EEA1AB-515C-4FEB-8B2F-2CE68DC31F75}">
      <dsp:nvSpPr>
        <dsp:cNvPr id="0" name=""/>
        <dsp:cNvSpPr/>
      </dsp:nvSpPr>
      <dsp:spPr>
        <a:xfrm>
          <a:off x="1273787" y="1678969"/>
          <a:ext cx="1422683" cy="1405561"/>
        </a:xfrm>
        <a:prstGeom prst="ellipse">
          <a:avLst/>
        </a:prstGeom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latin typeface="Arial Narrow" pitchFamily="34" charset="0"/>
            </a:rPr>
            <a:t>Diminuer les absences et les retards</a:t>
          </a:r>
          <a:endParaRPr lang="fr-FR" sz="1500" b="1" kern="1200" dirty="0">
            <a:latin typeface="Arial Narrow" pitchFamily="34" charset="0"/>
          </a:endParaRPr>
        </a:p>
      </dsp:txBody>
      <dsp:txXfrm>
        <a:off x="1482134" y="1884809"/>
        <a:ext cx="1005989" cy="993881"/>
      </dsp:txXfrm>
    </dsp:sp>
    <dsp:sp modelId="{9F83C253-92D5-473F-973D-A1B0EBCE02D2}">
      <dsp:nvSpPr>
        <dsp:cNvPr id="0" name=""/>
        <dsp:cNvSpPr/>
      </dsp:nvSpPr>
      <dsp:spPr>
        <a:xfrm rot="13800000">
          <a:off x="3175798" y="1671421"/>
          <a:ext cx="414518" cy="4970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2D050"/>
            </a:gs>
            <a:gs pos="80000">
              <a:srgbClr val="8FC614"/>
            </a:gs>
            <a:gs pos="100000">
              <a:schemeClr val="bg1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 rot="10800000">
        <a:off x="3277942" y="1818465"/>
        <a:ext cx="290163" cy="298239"/>
      </dsp:txXfrm>
    </dsp:sp>
    <dsp:sp modelId="{E5B09325-2B5F-4FF0-93BF-C4FFE3DBAB4B}">
      <dsp:nvSpPr>
        <dsp:cNvPr id="0" name=""/>
        <dsp:cNvSpPr/>
      </dsp:nvSpPr>
      <dsp:spPr>
        <a:xfrm>
          <a:off x="2062509" y="506005"/>
          <a:ext cx="1308779" cy="1240102"/>
        </a:xfrm>
        <a:prstGeom prst="ellipse">
          <a:avLst/>
        </a:prstGeom>
        <a:gradFill rotWithShape="0">
          <a:gsLst>
            <a:gs pos="0">
              <a:srgbClr val="8FC614"/>
            </a:gs>
            <a:gs pos="80000">
              <a:srgbClr val="FFFF99"/>
            </a:gs>
            <a:gs pos="100000">
              <a:srgbClr val="FFFF99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latin typeface="Arial Narrow" pitchFamily="34" charset="0"/>
            </a:rPr>
            <a:t>Éveiller aux projets de carrière</a:t>
          </a:r>
          <a:endParaRPr lang="fr-FR" sz="1500" b="1" kern="1200" dirty="0">
            <a:latin typeface="Arial Narrow" pitchFamily="34" charset="0"/>
          </a:endParaRPr>
        </a:p>
      </dsp:txBody>
      <dsp:txXfrm>
        <a:off x="2254175" y="687614"/>
        <a:ext cx="925447" cy="876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5C6D-65CA-4182-BCF7-B0299BE4BCA3}" type="datetimeFigureOut">
              <a:rPr lang="fr-CA" smtClean="0"/>
              <a:t>2019-03-23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802BE-FDD4-4CD5-A2D1-859A185D98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165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AD0D7-9512-4258-8537-2046842E5DC9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98237-B0DC-4BFC-8DCF-482F63D09BB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6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7554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9B648-2F01-4AFD-8DCA-34BFB81BBB63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dirty="0" smtClean="0"/>
              <a:t>Programme inspiré de Check and </a:t>
            </a:r>
            <a:r>
              <a:rPr lang="fr-CA" sz="1600" dirty="0" err="1" smtClean="0"/>
              <a:t>Connect</a:t>
            </a:r>
            <a:r>
              <a:rPr lang="fr-CA" sz="1600" dirty="0" smtClean="0"/>
              <a:t> (Américain) </a:t>
            </a:r>
            <a:r>
              <a:rPr lang="fr-CA" sz="1200" i="1" dirty="0" smtClean="0"/>
              <a:t>(</a:t>
            </a:r>
            <a:r>
              <a:rPr lang="fr-CA" sz="1200" i="1" dirty="0" err="1" smtClean="0"/>
              <a:t>Evelo</a:t>
            </a:r>
            <a:r>
              <a:rPr lang="fr-CA" sz="1200" i="1" dirty="0" smtClean="0"/>
              <a:t>, Sinclair, Hurley, </a:t>
            </a:r>
            <a:r>
              <a:rPr lang="fr-CA" sz="1200" i="1" dirty="0" err="1" smtClean="0"/>
              <a:t>Christenson</a:t>
            </a:r>
            <a:r>
              <a:rPr lang="fr-CA" sz="1200" i="1" dirty="0" smtClean="0"/>
              <a:t> et </a:t>
            </a:r>
            <a:r>
              <a:rPr lang="fr-CA" sz="1200" i="1" dirty="0" err="1" smtClean="0"/>
              <a:t>Thurlow</a:t>
            </a:r>
            <a:r>
              <a:rPr lang="fr-CA" sz="1200" i="1" dirty="0" smtClean="0"/>
              <a:t>, 1996) </a:t>
            </a:r>
            <a:r>
              <a:rPr lang="fr-CA" sz="1600" i="1" dirty="0" smtClean="0"/>
              <a:t/>
            </a:r>
            <a:br>
              <a:rPr lang="fr-CA" sz="1600" i="1" dirty="0" smtClean="0"/>
            </a:br>
            <a:endParaRPr lang="fr-CA" sz="1600" i="1" dirty="0" smtClean="0"/>
          </a:p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4B7D1E-7290-4CCE-BFF9-27FC8B5507BF}" type="slidenum">
              <a:rPr lang="fr-FR" sz="1200">
                <a:latin typeface="Arial" charset="0"/>
              </a:rPr>
              <a:pPr algn="r"/>
              <a:t>54</a:t>
            </a:fld>
            <a:endParaRPr lang="fr-FR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6125"/>
            <a:ext cx="4972050" cy="373062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A45AD4-87AE-4E87-A5FA-952639E15F1B}" type="slidenum">
              <a:rPr lang="fr-FR" sz="1200">
                <a:latin typeface="Arial" charset="0"/>
              </a:rPr>
              <a:pPr algn="r"/>
              <a:t>55</a:t>
            </a:fld>
            <a:endParaRPr lang="fr-FR" sz="120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12738-32DB-48A0-AD0D-2E1EC008F74D}" type="slidenum">
              <a:rPr lang="fr-CA" altLang="fr-FR" smtClean="0"/>
              <a:pPr/>
              <a:t>32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8580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</a:defRPr>
            </a:lvl1pPr>
            <a:lvl2pPr marL="768934" indent="-295744" eaLnBrk="0" hangingPunct="0">
              <a:defRPr sz="2900">
                <a:solidFill>
                  <a:schemeClr val="tx1"/>
                </a:solidFill>
                <a:latin typeface="Arial" charset="0"/>
              </a:defRPr>
            </a:lvl2pPr>
            <a:lvl3pPr marL="1182976" indent="-236596" eaLnBrk="0" hangingPunct="0">
              <a:defRPr sz="2900">
                <a:solidFill>
                  <a:schemeClr val="tx1"/>
                </a:solidFill>
                <a:latin typeface="Arial" charset="0"/>
              </a:defRPr>
            </a:lvl3pPr>
            <a:lvl4pPr marL="1656167" indent="-236596" eaLnBrk="0" hangingPunct="0">
              <a:defRPr sz="2900">
                <a:solidFill>
                  <a:schemeClr val="tx1"/>
                </a:solidFill>
                <a:latin typeface="Arial" charset="0"/>
              </a:defRPr>
            </a:lvl4pPr>
            <a:lvl5pPr marL="2129357" indent="-236596" eaLnBrk="0" hangingPunct="0">
              <a:defRPr sz="2900">
                <a:solidFill>
                  <a:schemeClr val="tx1"/>
                </a:solidFill>
                <a:latin typeface="Arial" charset="0"/>
              </a:defRPr>
            </a:lvl5pPr>
            <a:lvl6pPr marL="2602547" indent="-23659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6pPr>
            <a:lvl7pPr marL="3075738" indent="-23659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7pPr>
            <a:lvl8pPr marL="3548928" indent="-23659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8pPr>
            <a:lvl9pPr marL="4022118" indent="-23659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4734F-76D5-4082-906B-B472C360318C}" type="slidenum">
              <a:rPr lang="fr-CA" altLang="fr-FR" sz="1200"/>
              <a:pPr eaLnBrk="1" hangingPunct="1"/>
              <a:t>33</a:t>
            </a:fld>
            <a:endParaRPr lang="fr-CA" altLang="fr-F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704850"/>
            <a:ext cx="4691062" cy="35194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169" y="4379896"/>
            <a:ext cx="6622719" cy="4223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fr-FR" sz="1400" dirty="0">
                <a:latin typeface="Arial" charset="0"/>
              </a:rPr>
              <a:t>Une analyse de régression logistique montre que le cheminement anticipé et les attitudes de l’enseignante envers l’élève serait les deux facteurs expliquant l’appartenance à un groupe ou l`autre.</a:t>
            </a:r>
          </a:p>
          <a:p>
            <a:pPr eaLnBrk="1" hangingPunct="1"/>
            <a:r>
              <a:rPr lang="fr-CA" altLang="fr-FR" sz="1400" dirty="0">
                <a:latin typeface="Arial" charset="0"/>
              </a:rPr>
              <a:t> </a:t>
            </a:r>
          </a:p>
          <a:p>
            <a:pPr eaLnBrk="1" hangingPunct="1"/>
            <a:endParaRPr lang="fr-CA" altLang="fr-FR" sz="1400" dirty="0">
              <a:latin typeface="Arial" charset="0"/>
            </a:endParaRPr>
          </a:p>
          <a:p>
            <a:pPr eaLnBrk="1" hangingPunct="1"/>
            <a:r>
              <a:rPr lang="fr-CA" altLang="fr-FR" sz="1400" dirty="0">
                <a:latin typeface="Arial" charset="0"/>
              </a:rPr>
              <a:t>Types d’élèves : 0 Attachants/indifférents vs 1 Préoccupants/rejetés</a:t>
            </a:r>
          </a:p>
          <a:p>
            <a:pPr eaLnBrk="1" hangingPunct="1"/>
            <a:r>
              <a:rPr lang="fr-CA" altLang="fr-FR" sz="1400" dirty="0">
                <a:latin typeface="Arial" charset="0"/>
              </a:rPr>
              <a:t>Cheminement anticipé : 0 sans difficulté et 1 avec difficulté</a:t>
            </a:r>
          </a:p>
          <a:p>
            <a:pPr eaLnBrk="1" hangingPunct="1"/>
            <a:r>
              <a:rPr lang="fr-CA" altLang="fr-FR" sz="1400" dirty="0">
                <a:latin typeface="Arial" charset="0"/>
              </a:rPr>
              <a:t>Attitudes : 0 attitude inférieure à la moyenne et 1 attitude </a:t>
            </a:r>
            <a:r>
              <a:rPr lang="fr-CA" altLang="fr-FR" sz="1400" dirty="0" err="1">
                <a:latin typeface="Arial" charset="0"/>
              </a:rPr>
              <a:t>ds</a:t>
            </a:r>
            <a:r>
              <a:rPr lang="fr-CA" altLang="fr-FR" sz="1400" dirty="0">
                <a:latin typeface="Arial" charset="0"/>
              </a:rPr>
              <a:t> moyenne ou supérieure à la moyenne.</a:t>
            </a:r>
          </a:p>
        </p:txBody>
      </p:sp>
    </p:spTree>
    <p:extLst>
      <p:ext uri="{BB962C8B-B14F-4D97-AF65-F5344CB8AC3E}">
        <p14:creationId xmlns:p14="http://schemas.microsoft.com/office/powerpoint/2010/main" val="196220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5120" y="9448554"/>
            <a:ext cx="2971336" cy="4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2" rIns="91421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BB0AF9-C8B4-403E-988D-42E90F5B659D}" type="slidenum">
              <a:rPr lang="en-US" altLang="fr-FR" sz="1800">
                <a:latin typeface="Arial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fr-FR" sz="180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fr-CA" altLang="fr-FR" sz="900">
                <a:latin typeface="Arial" charset="0"/>
              </a:rPr>
              <a:t>MM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5120" y="9448554"/>
            <a:ext cx="2971336" cy="4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2" rIns="91421" bIns="4571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284566-0D37-4273-968E-5E08CD5BB459}" type="slidenum">
              <a:rPr lang="en-US" altLang="fr-FR" sz="1800">
                <a:latin typeface="Arial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fr-FR" sz="180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fr-CA" altLang="fr-FR" sz="900">
                <a:latin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A" sz="1600">
                <a:solidFill>
                  <a:schemeClr val="bg2"/>
                </a:solidFill>
                <a:cs typeface="Arial" charset="0"/>
              </a:rPr>
              <a:t>Diplômés 59 % parmi eux: </a:t>
            </a:r>
            <a:r>
              <a:rPr lang="fr-CA" sz="1600" i="1">
                <a:solidFill>
                  <a:schemeClr val="bg1"/>
                </a:solidFill>
                <a:cs typeface="Arial" charset="0"/>
              </a:rPr>
              <a:t>52 % eux CEGEP et 7 % Travail</a:t>
            </a:r>
            <a:r>
              <a:rPr lang="fr-CA" sz="1600">
                <a:solidFill>
                  <a:schemeClr val="bg2"/>
                </a:solidFill>
                <a:cs typeface="Arial" charset="0"/>
              </a:rPr>
              <a:t/>
            </a:r>
            <a:br>
              <a:rPr lang="fr-CA" sz="1600">
                <a:solidFill>
                  <a:schemeClr val="bg2"/>
                </a:solidFill>
                <a:cs typeface="Arial" charset="0"/>
              </a:rPr>
            </a:br>
            <a:endParaRPr lang="fr-CA" sz="160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fr-CA" smtClean="0">
                <a:cs typeface="Arial" charset="0"/>
              </a:rPr>
              <a:t>Non diplômés 41 % </a:t>
            </a:r>
            <a:r>
              <a:rPr lang="fr-CA" smtClean="0">
                <a:solidFill>
                  <a:schemeClr val="bg2"/>
                </a:solidFill>
                <a:cs typeface="Arial" charset="0"/>
              </a:rPr>
              <a:t>parmi eux: </a:t>
            </a:r>
            <a:r>
              <a:rPr lang="fr-CA" smtClean="0">
                <a:cs typeface="Arial" charset="0"/>
              </a:rPr>
              <a:t>33 % sont au Secondaire (retard) et  8 % Décrochage</a:t>
            </a:r>
          </a:p>
          <a:p>
            <a:pPr eaLnBrk="1" hangingPunct="1"/>
            <a:r>
              <a:rPr lang="fr-CA" i="1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fr-CA" i="1" smtClean="0">
                <a:solidFill>
                  <a:schemeClr val="bg1"/>
                </a:solidFill>
                <a:cs typeface="Arial" charset="0"/>
              </a:rPr>
            </a:br>
            <a:endParaRPr lang="fr-CA" i="1" smtClean="0">
              <a:solidFill>
                <a:schemeClr val="bg1"/>
              </a:solidFill>
              <a:cs typeface="Arial" charset="0"/>
            </a:endParaRPr>
          </a:p>
          <a:p>
            <a:endParaRPr lang="fr-CA" smtClean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3558F-2D87-4143-BBE7-03A961ECC8B9}" type="slidenum">
              <a:rPr lang="fr-CA" smtClean="0"/>
              <a:pPr/>
              <a:t>46</a:t>
            </a:fld>
            <a:endParaRPr lang="fr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5726"/>
            <a:ext cx="5029200" cy="4476103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dirty="0" smtClean="0"/>
              <a:t>Niveaux de risque: indications pour l’intervention</a:t>
            </a:r>
          </a:p>
          <a:p>
            <a:r>
              <a:rPr lang="fr-CA" altLang="fr-FR" dirty="0" smtClean="0"/>
              <a:t>Échelles: informations et descriptions dans les Guides – pour l’interprétation</a:t>
            </a:r>
          </a:p>
          <a:p>
            <a:r>
              <a:rPr lang="fr-CA" altLang="fr-FR" dirty="0" smtClean="0"/>
              <a:t>Type d’élève à risque: après avoir identifié qu’il est à risque, 5 autres questionnaires doivent être remplis pour identifier le type</a:t>
            </a:r>
          </a:p>
          <a:p>
            <a:r>
              <a:rPr lang="fr-CA" altLang="fr-FR" dirty="0" smtClean="0"/>
              <a:t>ciblent les perceptions du jeune </a:t>
            </a:r>
          </a:p>
          <a:p>
            <a:endParaRPr lang="fr-CA" alt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E1A76-C58D-4F81-8C0C-74A4127FB21F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FE6995-8B45-4E2D-AB08-67A235E37DFC}" type="datetimeFigureOut">
              <a:rPr lang="fr-CA" smtClean="0"/>
              <a:t>2019-03-20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4C776-E76B-495C-915A-48D7F752CAB7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errepotvin.com/wp" TargetMode="External"/><Relationship Id="rId2" Type="http://schemas.openxmlformats.org/officeDocument/2006/relationships/hyperlink" Target="http://www.pierrepotvi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wmf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tags" Target="../tags/tag19.xml"/><Relationship Id="rId11" Type="http://schemas.openxmlformats.org/officeDocument/2006/relationships/oleObject" Target="../embeddings/oleObject1.bin"/><Relationship Id="rId5" Type="http://schemas.openxmlformats.org/officeDocument/2006/relationships/tags" Target="../tags/tag18.xml"/><Relationship Id="rId10" Type="http://schemas.openxmlformats.org/officeDocument/2006/relationships/image" Target="../media/image13.png"/><Relationship Id="rId4" Type="http://schemas.openxmlformats.org/officeDocument/2006/relationships/tags" Target="../tags/tag17.xml"/><Relationship Id="rId9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2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tags" Target="../tags/tag24.xml"/><Relationship Id="rId10" Type="http://schemas.openxmlformats.org/officeDocument/2006/relationships/oleObject" Target="../embeddings/oleObject3.bin"/><Relationship Id="rId4" Type="http://schemas.openxmlformats.org/officeDocument/2006/relationships/tags" Target="../tags/tag23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29.xml"/><Relationship Id="rId7" Type="http://schemas.openxmlformats.org/officeDocument/2006/relationships/image" Target="../media/image1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hyperlink" Target="http://www.ctreq.qc.ca/realisation/premiers-signes-guide/" TargetMode="Externa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33.png"/><Relationship Id="rId5" Type="http://schemas.openxmlformats.org/officeDocument/2006/relationships/tags" Target="../tags/tag62.xml"/><Relationship Id="rId10" Type="http://schemas.openxmlformats.org/officeDocument/2006/relationships/image" Target="../media/image32.jpeg"/><Relationship Id="rId4" Type="http://schemas.openxmlformats.org/officeDocument/2006/relationships/tags" Target="../tags/tag61.xml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34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png"/><Relationship Id="rId7" Type="http://schemas.openxmlformats.org/officeDocument/2006/relationships/hyperlink" Target="http://pierrepotvin.com/wp/wp-content/uploads/2017/09/Couverture-Test-5-1-Retenu.jpg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hyperlink" Target="http://pierrepotvin.com/wp/wp-content/uploads/2015/05/Apprentissage0001.jpg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ags" Target="../tags/tag9.xml"/><Relationship Id="rId7" Type="http://schemas.openxmlformats.org/officeDocument/2006/relationships/image" Target="../media/image4.gi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4069" y="909140"/>
            <a:ext cx="8324490" cy="53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100000"/>
              </a:spcBef>
            </a:pPr>
            <a:endParaRPr lang="fr-CA" altLang="fr-FR" sz="2800" b="1" dirty="0" smtClean="0"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100000"/>
              </a:spcBef>
            </a:pPr>
            <a:r>
              <a:rPr lang="fr-CA" altLang="fr-FR" sz="2800" b="1" dirty="0" smtClean="0">
                <a:latin typeface="Calibri" charset="0"/>
                <a:ea typeface="Calibri" charset="0"/>
                <a:cs typeface="Calibri" charset="0"/>
              </a:rPr>
              <a:t>Pierre </a:t>
            </a:r>
            <a:r>
              <a:rPr lang="fr-CA" altLang="fr-FR" sz="2800" b="1" dirty="0">
                <a:latin typeface="Calibri" charset="0"/>
                <a:ea typeface="Calibri" charset="0"/>
                <a:cs typeface="Calibri" charset="0"/>
              </a:rPr>
              <a:t>Potvin, Ph.D., </a:t>
            </a:r>
            <a:r>
              <a:rPr lang="fr-CA" altLang="fr-FR" sz="2800" b="1" dirty="0" smtClean="0">
                <a:latin typeface="Calibri" charset="0"/>
                <a:ea typeface="Calibri" charset="0"/>
                <a:cs typeface="Calibri" charset="0"/>
              </a:rPr>
              <a:t>pséd. </a:t>
            </a:r>
            <a:r>
              <a:rPr lang="fr-CA" altLang="fr-FR" sz="24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sz="2400" dirty="0"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2400" dirty="0">
                <a:latin typeface="Calibri" charset="0"/>
                <a:ea typeface="Calibri" charset="0"/>
                <a:cs typeface="Calibri" charset="0"/>
              </a:rPr>
              <a:t>Professeur titulaire associé, </a:t>
            </a:r>
            <a:r>
              <a:rPr lang="fr-CA" altLang="fr-FR" sz="24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sz="2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2400" dirty="0" smtClean="0">
                <a:latin typeface="Calibri" charset="0"/>
                <a:ea typeface="Calibri" charset="0"/>
                <a:cs typeface="Calibri" charset="0"/>
              </a:rPr>
              <a:t>Département </a:t>
            </a:r>
            <a:r>
              <a:rPr lang="fr-CA" altLang="fr-FR" sz="2400" dirty="0">
                <a:latin typeface="Calibri" charset="0"/>
                <a:ea typeface="Calibri" charset="0"/>
                <a:cs typeface="Calibri" charset="0"/>
              </a:rPr>
              <a:t>de psychoéducation, </a:t>
            </a:r>
            <a:r>
              <a:rPr lang="fr-CA" altLang="fr-FR" sz="24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sz="2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2400" dirty="0" smtClean="0">
                <a:latin typeface="Calibri" charset="0"/>
                <a:ea typeface="Calibri" charset="0"/>
                <a:cs typeface="Calibri" charset="0"/>
              </a:rPr>
              <a:t>Université du Québec à Trois-Rivières (Québec, Canada), </a:t>
            </a:r>
            <a:br>
              <a:rPr lang="fr-CA" altLang="fr-FR" sz="2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2400" dirty="0" smtClean="0">
                <a:latin typeface="Calibri" charset="0"/>
                <a:ea typeface="Calibri" charset="0"/>
                <a:cs typeface="Calibri" charset="0"/>
              </a:rPr>
              <a:t>Chercheur </a:t>
            </a:r>
            <a:r>
              <a:rPr lang="fr-CA" altLang="fr-FR" sz="2400" dirty="0">
                <a:latin typeface="Calibri" charset="0"/>
                <a:ea typeface="Calibri" charset="0"/>
                <a:cs typeface="Calibri" charset="0"/>
              </a:rPr>
              <a:t>associé, CTREQ </a:t>
            </a:r>
            <a:endParaRPr lang="fr-CA" altLang="fr-FR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100000"/>
              </a:spcBef>
            </a:pPr>
            <a:endParaRPr lang="fr-CA" altLang="fr-FR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fr-CA" sz="2400" dirty="0"/>
              <a:t/>
            </a:r>
            <a:br>
              <a:rPr lang="fr-CA" sz="2400" dirty="0"/>
            </a:br>
            <a:r>
              <a:rPr lang="fr-CA" sz="2400" dirty="0"/>
              <a:t>Pierre.Potvin@uqtr.ca</a:t>
            </a:r>
          </a:p>
          <a:p>
            <a:pPr algn="ctr"/>
            <a:r>
              <a:rPr lang="fr-CA" sz="2400" dirty="0">
                <a:hlinkClick r:id="rId2"/>
              </a:rPr>
              <a:t>www.pierrepotvin.com</a:t>
            </a:r>
            <a:endParaRPr lang="fr-CA" sz="2400" dirty="0"/>
          </a:p>
          <a:p>
            <a:pPr algn="ctr"/>
            <a:r>
              <a:rPr lang="fr-CA" sz="2400" dirty="0">
                <a:hlinkClick r:id="rId3"/>
              </a:rPr>
              <a:t>www.pierrepotvin.com/wp</a:t>
            </a:r>
            <a:r>
              <a:rPr lang="fr-CA" sz="2400" dirty="0"/>
              <a:t> </a:t>
            </a:r>
          </a:p>
          <a:p>
            <a:pPr algn="ctr">
              <a:spcBef>
                <a:spcPct val="100000"/>
              </a:spcBef>
            </a:pPr>
            <a:endParaRPr lang="fr-CA" altLang="fr-FR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100000"/>
              </a:spcBef>
            </a:pPr>
            <a:r>
              <a:rPr lang="fr-CA" altLang="fr-FR" sz="28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fr-CA" altLang="fr-FR" sz="2800" b="1" dirty="0"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100000"/>
              </a:spcBef>
              <a:buClrTx/>
              <a:buSzTx/>
              <a:buFontTx/>
              <a:buNone/>
            </a:pPr>
            <a:endParaRPr lang="fr-CA" altLang="fr-FR" sz="1600" b="1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37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457200" y="1556792"/>
            <a:ext cx="8229600" cy="4389120"/>
          </a:xfrm>
        </p:spPr>
        <p:txBody>
          <a:bodyPr/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fr-C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Professeur chercheur à l’université</a:t>
            </a:r>
          </a:p>
          <a:p>
            <a:endParaRPr lang="fr-CA" dirty="0"/>
          </a:p>
        </p:txBody>
      </p:sp>
      <p:pic>
        <p:nvPicPr>
          <p:cNvPr id="4098" name="Picture 2" descr="C:\Users\potvin\Documents\mes documents\Dessins ppt\1 presentation\image36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1343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otvin\Documents\mes documents\Dessins ppt\1 presentation\image46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25264"/>
            <a:ext cx="22955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83855"/>
            <a:ext cx="1368152" cy="107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60704235"/>
              </p:ext>
            </p:extLst>
          </p:nvPr>
        </p:nvGraphicFramePr>
        <p:xfrm>
          <a:off x="3419872" y="943544"/>
          <a:ext cx="123031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lip" r:id="rId11" imgW="718914" imgH="738097" progId="MS_ClipArt_Gallery.5">
                  <p:embed/>
                </p:oleObj>
              </mc:Choice>
              <mc:Fallback>
                <p:oleObj name="Clip" r:id="rId11" imgW="718914" imgH="738097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943544"/>
                        <a:ext cx="123031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0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1412776"/>
            <a:ext cx="8229600" cy="4389120"/>
          </a:xfrm>
        </p:spPr>
        <p:txBody>
          <a:bodyPr>
            <a:normAutofit fontScale="47500" lnSpcReduction="20000"/>
          </a:bodyPr>
          <a:lstStyle/>
          <a:p>
            <a:pPr marL="393192" lvl="1" indent="0">
              <a:buNone/>
            </a:pP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enseignant « orienteur » au secondaire (fin des années 1950) – me fait passer des tests d’orientation = </a:t>
            </a:r>
          </a:p>
          <a:p>
            <a:pPr marL="393192" lvl="1" indent="0">
              <a:buNone/>
            </a:pPr>
            <a:r>
              <a:rPr lang="fr-CA" sz="3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Résultats négatifs</a:t>
            </a:r>
            <a:b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Ne pense pas à faire des études universitaires… tu n’as pas les capacités… »</a:t>
            </a:r>
          </a:p>
          <a:p>
            <a:pPr marL="393192" lvl="1" indent="0">
              <a:buNone/>
            </a:pPr>
            <a:endParaRPr lang="fr-CA" sz="32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 algn="ctr">
              <a:buNone/>
            </a:pPr>
            <a:r>
              <a:rPr lang="fr-C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Ceci équivaut à :</a:t>
            </a:r>
            <a:br>
              <a:rPr lang="fr-C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Je ne crois pas en toi… en tes capacités »</a:t>
            </a:r>
            <a:r>
              <a:rPr lang="fr-C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endParaRPr lang="fr-CA" sz="3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marraine est insultée et pas d’accord… je passe d’autres tests  au </a:t>
            </a:r>
            <a:r>
              <a:rPr lang="fr-CA" sz="3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ureau du ministère de l’Éducation</a:t>
            </a:r>
            <a:b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Résultats plus </a:t>
            </a: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positifs</a:t>
            </a:r>
          </a:p>
          <a:p>
            <a:pPr marL="393192" lvl="1" indent="0">
              <a:buNone/>
            </a:pPr>
            <a:endParaRPr lang="fr-CA" sz="3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serait-il arrivé si …</a:t>
            </a: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2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457200" y="908720"/>
            <a:ext cx="8229600" cy="4896544"/>
          </a:xfrm>
        </p:spPr>
        <p:txBody>
          <a:bodyPr>
            <a:normAutofit fontScale="70000" lnSpcReduction="20000"/>
          </a:bodyPr>
          <a:lstStyle/>
          <a:p>
            <a:pPr marL="393192" lvl="1" indent="0"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décennies plus tard... Suite à </a:t>
            </a:r>
            <a:r>
              <a:rPr lang="fr-CA" sz="4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fr-CA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8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 d’études… </a:t>
            </a:r>
          </a:p>
          <a:p>
            <a:pPr marL="393192" lvl="1" indent="0">
              <a:buNone/>
            </a:pPr>
            <a:endParaRPr lang="fr-CA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fr-CA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certificat </a:t>
            </a: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universitaire en psychopédagogie de l’enfance inadaptée</a:t>
            </a:r>
            <a:endParaRPr lang="fr-CA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 universitaire en psychomotricité</a:t>
            </a:r>
          </a:p>
          <a:p>
            <a:pPr lvl="2"/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baccalauréat en éducation physique (</a:t>
            </a:r>
            <a:r>
              <a:rPr lang="fr-CA" sz="25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UdeM</a:t>
            </a: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baccalauréat en psychoéducation (</a:t>
            </a:r>
            <a:r>
              <a:rPr lang="fr-CA" sz="25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UdeM</a:t>
            </a: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maîtrise en psychoéducation (</a:t>
            </a:r>
            <a:r>
              <a:rPr lang="fr-CA" sz="25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UdeM</a:t>
            </a: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doctorat (</a:t>
            </a:r>
            <a:r>
              <a:rPr lang="fr-CA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h.D.) en psychopédagogie (</a:t>
            </a:r>
            <a:r>
              <a:rPr lang="fr-CA" sz="25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ULaval</a:t>
            </a: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ans comme psychoéducateur</a:t>
            </a:r>
          </a:p>
          <a:p>
            <a:pPr lvl="3"/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ans professeur-chercheur universitaire</a:t>
            </a:r>
          </a:p>
          <a:p>
            <a:pPr marL="978408" lvl="3" indent="0">
              <a:buNone/>
            </a:pPr>
            <a:endParaRPr lang="fr-CA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8408" lvl="3" indent="0">
              <a:buNone/>
            </a:pPr>
            <a:endParaRPr lang="fr-CA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46208054"/>
              </p:ext>
            </p:extLst>
          </p:nvPr>
        </p:nvGraphicFramePr>
        <p:xfrm>
          <a:off x="3635896" y="4869160"/>
          <a:ext cx="1446213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lip" r:id="rId7" imgW="2791485" imgH="3468986" progId="MS_ClipArt_Gallery.5">
                  <p:embed/>
                </p:oleObj>
              </mc:Choice>
              <mc:Fallback>
                <p:oleObj name="Clip" r:id="rId7" imgW="2791485" imgH="34689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869160"/>
                        <a:ext cx="1446213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368152" cy="107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38903103"/>
              </p:ext>
            </p:extLst>
          </p:nvPr>
        </p:nvGraphicFramePr>
        <p:xfrm>
          <a:off x="2051720" y="4887292"/>
          <a:ext cx="130968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Image Photo Editor" r:id="rId10" imgW="1657581" imgH="1819529" progId="MSPhotoEd.3">
                  <p:embed/>
                </p:oleObj>
              </mc:Choice>
              <mc:Fallback>
                <p:oleObj name="Image Photo Editor" r:id="rId10" imgW="1657581" imgH="18195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887292"/>
                        <a:ext cx="130968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1632168"/>
            <a:ext cx="8229600" cy="4389120"/>
          </a:xfrm>
        </p:spPr>
        <p:txBody>
          <a:bodyPr/>
          <a:lstStyle/>
          <a:p>
            <a:endParaRPr lang="fr-CA" dirty="0" smtClean="0"/>
          </a:p>
          <a:p>
            <a:endParaRPr lang="fr-CA" dirty="0"/>
          </a:p>
          <a:p>
            <a:pPr marL="393192" lvl="1" indent="0" algn="ctr">
              <a:buNone/>
            </a:pPr>
            <a:endParaRPr lang="fr-CA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 algn="ctr">
              <a:buNone/>
            </a:pP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mentors</a:t>
            </a:r>
          </a:p>
          <a:p>
            <a:pPr marL="393192" lvl="1" indent="0" algn="ctr">
              <a:buNone/>
            </a:pPr>
            <a:r>
              <a:rPr lang="fr-CA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L’importance des mentors… </a:t>
            </a:r>
            <a:br>
              <a:rPr lang="fr-CA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…les « je crois en toi »</a:t>
            </a:r>
            <a:endParaRPr lang="fr-CA" sz="28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7" descr="MCj0078794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7"/>
            <a:ext cx="1944216" cy="24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78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395536" y="675791"/>
            <a:ext cx="8229600" cy="5904656"/>
          </a:xfrm>
        </p:spPr>
        <p:txBody>
          <a:bodyPr>
            <a:normAutofit/>
          </a:bodyPr>
          <a:lstStyle/>
          <a:p>
            <a:pPr marL="393192" lvl="1" indent="0" algn="ctr"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cinq mentors  </a:t>
            </a:r>
            <a:endParaRPr lang="fr-CA" sz="28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endParaRPr lang="fr-CA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Adolescence</a:t>
            </a:r>
          </a:p>
          <a:p>
            <a:pPr marL="667512" lvl="2" indent="0">
              <a:buNone/>
            </a:pP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1.Monsieur </a:t>
            </a:r>
            <a:r>
              <a:rPr lang="fr-CA" sz="25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Perras</a:t>
            </a: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Employeur d’une épicerie</a:t>
            </a:r>
            <a:b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67512" lvl="2" indent="0">
              <a:buNone/>
            </a:pP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2.Ma marraine – tante Germaine</a:t>
            </a:r>
            <a:b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67512" lvl="2" indent="0">
              <a:buNone/>
            </a:pP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3.Mon </a:t>
            </a:r>
            <a:r>
              <a:rPr lang="fr-CA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professeur d’éducation physique</a:t>
            </a:r>
            <a:br>
              <a:rPr lang="fr-CA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Raymond Gagnier Coach de </a:t>
            </a: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gymnastiqu</a:t>
            </a: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CA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endParaRPr lang="fr-CA" sz="28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73186"/>
            <a:ext cx="606363" cy="154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61" y="4913934"/>
            <a:ext cx="1527398" cy="169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3713340" y="6577607"/>
            <a:ext cx="1716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Raymond </a:t>
            </a:r>
            <a:r>
              <a:rPr lang="fr-CA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Gagnier</a:t>
            </a:r>
            <a:endParaRPr lang="fr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~AUT000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86482"/>
            <a:ext cx="2277685" cy="196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83305" y="404664"/>
            <a:ext cx="8229600" cy="5904656"/>
          </a:xfrm>
        </p:spPr>
        <p:txBody>
          <a:bodyPr>
            <a:normAutofit/>
          </a:bodyPr>
          <a:lstStyle/>
          <a:p>
            <a:pPr marL="393192" lvl="1" indent="0" algn="ctr"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cinq mentors  </a:t>
            </a:r>
            <a:endParaRPr lang="fr-CA" sz="28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endParaRPr lang="fr-CA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Carrière à Boscoville psychoéducateur</a:t>
            </a:r>
            <a:endParaRPr lang="fr-CA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fr-CA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arrière de psychoéducateur – </a:t>
            </a:r>
          </a:p>
          <a:p>
            <a:pPr marL="667512" lvl="2" indent="0">
              <a:buNone/>
            </a:pP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Gilles Gendreau</a:t>
            </a:r>
            <a:b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67512" lvl="2" indent="0">
              <a:buNone/>
            </a:pPr>
            <a:r>
              <a:rPr lang="fr-CA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Carrière universitaire</a:t>
            </a:r>
            <a:endParaRPr lang="fr-CA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67512" lvl="2" indent="0"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Mon épouse Yolande Potvin</a:t>
            </a:r>
            <a:endParaRPr lang="fr-CA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27" y="2132856"/>
            <a:ext cx="19145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857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30830" y="548680"/>
            <a:ext cx="8229600" cy="5400600"/>
          </a:xfrm>
        </p:spPr>
        <p:txBody>
          <a:bodyPr/>
          <a:lstStyle/>
          <a:p>
            <a:pPr marL="393192" lvl="1" indent="0">
              <a:buNone/>
            </a:pP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L’histoire </a:t>
            </a: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: «</a:t>
            </a:r>
            <a:r>
              <a:rPr lang="fr-C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CA" sz="3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crois en toi » </a:t>
            </a:r>
            <a:endParaRPr lang="fr-CA" sz="32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CA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Lors d’un projet de recherche sur le décrochage scolaire</a:t>
            </a:r>
          </a:p>
          <a:p>
            <a:pPr lvl="1"/>
            <a:r>
              <a:rPr lang="fr-CA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collègue chercheur me dit:</a:t>
            </a: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Pierre, mets tes livres de côté, dis-moi – qu’est-ce qui peut le plus aider un jeune à réussir et à ne pas décrocher? »</a:t>
            </a:r>
            <a:br>
              <a:rPr lang="fr-CA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CA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réponse spontanée: « Qu’il rencontre une personne qui croit en lui »… par la suite il en arrivera : « à croire en lui-même»</a:t>
            </a:r>
            <a:endParaRPr lang="fr-CA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5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endParaRPr lang="fr-CA" dirty="0" smtClean="0"/>
          </a:p>
          <a:p>
            <a:endParaRPr lang="fr-CA" dirty="0"/>
          </a:p>
          <a:p>
            <a:pPr marL="393192" lvl="1" indent="0" algn="ctr">
              <a:buNone/>
            </a:pPr>
            <a:r>
              <a:rPr lang="fr-C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L’importance de </a:t>
            </a: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93192" lvl="1" indent="0" algn="ctr">
              <a:buNone/>
            </a:pP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C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CA" sz="3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crois en toi » </a:t>
            </a: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«</a:t>
            </a:r>
            <a:r>
              <a:rPr lang="fr-CA" sz="3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Je crois en moi </a:t>
            </a: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393192" lvl="1" indent="0" algn="ctr">
              <a:buNone/>
            </a:pP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Un élève à risque un jour, </a:t>
            </a:r>
            <a:b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n’est pas risque toujours »</a:t>
            </a: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4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1143000" y="2348880"/>
            <a:ext cx="6400800" cy="3474720"/>
          </a:xfrm>
        </p:spPr>
        <p:txBody>
          <a:bodyPr>
            <a:normAutofit fontScale="92500" lnSpcReduction="10000"/>
          </a:bodyPr>
          <a:lstStyle/>
          <a:p>
            <a:endParaRPr lang="fr-CA" dirty="0" smtClean="0"/>
          </a:p>
          <a:p>
            <a:endParaRPr lang="fr-CA" dirty="0"/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endParaRPr lang="fr-CA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questions sur ce cheminement ?</a:t>
            </a:r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l’importance du </a:t>
            </a: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crois en toi ?</a:t>
            </a:r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fr-CA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sont mes principaux facteurs de protections ?</a:t>
            </a: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Résultats de recherche d'images pour « Question 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58" y="116632"/>
            <a:ext cx="248761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3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 lnSpcReduction="20000"/>
          </a:bodyPr>
          <a:lstStyle/>
          <a:p>
            <a:endParaRPr lang="fr-CA" dirty="0" smtClean="0"/>
          </a:p>
          <a:p>
            <a:pPr marL="0" indent="0">
              <a:buNone/>
            </a:pP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Mon cheminement de carrière professionnelle</a:t>
            </a:r>
            <a:b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fr-C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CA" sz="2400" dirty="0" smtClean="0">
                <a:latin typeface="Bookman Old Style" panose="02050604050505020204" pitchFamily="18" charset="0"/>
              </a:rPr>
              <a:t>Éducateur physique au primaire CS Pointes-aux-Trembles (1 an)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 smtClean="0">
                <a:latin typeface="Bookman Old Style" panose="02050604050505020204" pitchFamily="18" charset="0"/>
              </a:rPr>
              <a:t>Psychoéducateur à Boscoville (14 ans)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 smtClean="0">
                <a:latin typeface="Bookman Old Style" panose="02050604050505020204" pitchFamily="18" charset="0"/>
              </a:rPr>
              <a:t>Psychoéducateur consultant CPÉQ </a:t>
            </a:r>
            <a:br>
              <a:rPr lang="fr-CA" sz="2400" dirty="0" smtClean="0">
                <a:latin typeface="Bookman Old Style" panose="02050604050505020204" pitchFamily="18" charset="0"/>
              </a:rPr>
            </a:br>
            <a:r>
              <a:rPr lang="fr-CA" sz="2400" dirty="0" smtClean="0">
                <a:latin typeface="Bookman Old Style" panose="02050604050505020204" pitchFamily="18" charset="0"/>
              </a:rPr>
              <a:t>(équipe de </a:t>
            </a:r>
            <a:r>
              <a:rPr lang="fr-CA" sz="2400" dirty="0">
                <a:latin typeface="Bookman Old Style" panose="02050604050505020204" pitchFamily="18" charset="0"/>
              </a:rPr>
              <a:t>G</a:t>
            </a:r>
            <a:r>
              <a:rPr lang="fr-CA" sz="2400" dirty="0" smtClean="0">
                <a:latin typeface="Bookman Old Style" panose="02050604050505020204" pitchFamily="18" charset="0"/>
              </a:rPr>
              <a:t>endreau) (4 ans)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 smtClean="0">
                <a:latin typeface="Bookman Old Style" panose="02050604050505020204" pitchFamily="18" charset="0"/>
              </a:rPr>
              <a:t>Professeur  École de Psychoéducation Université de Montréal (4 ans)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 smtClean="0">
                <a:latin typeface="Bookman Old Style" panose="02050604050505020204" pitchFamily="18" charset="0"/>
              </a:rPr>
              <a:t>Professeur chercheur Sciences de l’éducation (adaptation scolaire) UQAR (3 ans)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>
                <a:latin typeface="Bookman Old Style" panose="02050604050505020204" pitchFamily="18" charset="0"/>
              </a:rPr>
              <a:t>Professeur chercheur </a:t>
            </a:r>
            <a:r>
              <a:rPr lang="fr-CA" sz="2400" dirty="0" smtClean="0">
                <a:latin typeface="Bookman Old Style" panose="02050604050505020204" pitchFamily="18" charset="0"/>
              </a:rPr>
              <a:t>Psychoéducation UQTR  (20 </a:t>
            </a:r>
            <a:r>
              <a:rPr lang="fr-CA" sz="2400" dirty="0">
                <a:latin typeface="Bookman Old Style" panose="02050604050505020204" pitchFamily="18" charset="0"/>
              </a:rPr>
              <a:t>ans</a:t>
            </a:r>
            <a:r>
              <a:rPr lang="fr-CA" sz="2400" dirty="0" smtClean="0">
                <a:latin typeface="Bookman Old Style" panose="020506040505050202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 smtClean="0">
                <a:latin typeface="Bookman Old Style" panose="02050604050505020204" pitchFamily="18" charset="0"/>
              </a:rPr>
              <a:t>Consultant en éducation et psychoéducation (10 ans)</a:t>
            </a:r>
            <a:endParaRPr lang="fr-CA" sz="2400" dirty="0">
              <a:latin typeface="Bookman Old Style" panose="02050604050505020204" pitchFamily="18" charset="0"/>
            </a:endParaRPr>
          </a:p>
          <a:p>
            <a:endParaRPr lang="fr-CA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fr-CA" sz="3800" dirty="0" smtClean="0">
                <a:latin typeface="Bookman Old Style" panose="02050604050505020204" pitchFamily="18" charset="0"/>
              </a:rPr>
              <a:t> </a:t>
            </a:r>
            <a:endParaRPr lang="fr-CA" sz="4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2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1196752"/>
            <a:ext cx="7704856" cy="37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Plan de la présentation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Times New Roman"/>
                <a:ea typeface="Calibri"/>
                <a:cs typeface="Times New Roman"/>
              </a:rPr>
              <a:t>Partie 1. Cheminement personnel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Times New Roman"/>
                <a:ea typeface="Calibri"/>
                <a:cs typeface="Times New Roman"/>
              </a:rPr>
              <a:t>Partie 2. Psychoéducateur à Boscoville  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Times New Roman"/>
                <a:ea typeface="Calibri"/>
                <a:cs typeface="Times New Roman"/>
              </a:rPr>
              <a:t>Partie 3. Le décrochage scolaire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Times New Roman"/>
                <a:ea typeface="Calibri"/>
                <a:cs typeface="Times New Roman"/>
              </a:rPr>
              <a:t>Partie 4. L’éducation et la psychoéducation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Times New Roman"/>
                <a:ea typeface="Calibri"/>
                <a:cs typeface="Times New Roman"/>
              </a:rPr>
              <a:t>Partie 5. Présentation de mes livres</a:t>
            </a:r>
            <a:endParaRPr lang="fr-CA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19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62500" lnSpcReduction="20000"/>
          </a:bodyPr>
          <a:lstStyle/>
          <a:p>
            <a:endParaRPr lang="fr-CA" dirty="0" smtClean="0"/>
          </a:p>
          <a:p>
            <a:pPr marL="0" indent="0">
              <a:buNone/>
            </a:pPr>
            <a:r>
              <a:rPr lang="fr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Principaux</a:t>
            </a:r>
            <a:r>
              <a:rPr lang="fr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domaines </a:t>
            </a:r>
            <a:r>
              <a:rPr lang="fr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d'expertise</a:t>
            </a:r>
            <a:br>
              <a:rPr lang="fr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fr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fr-CA" sz="3800" dirty="0" smtClean="0">
                <a:latin typeface="Bookman Old Style" panose="02050604050505020204" pitchFamily="18" charset="0"/>
              </a:rPr>
              <a:t>Les</a:t>
            </a:r>
            <a:r>
              <a:rPr lang="fr-CA" sz="3800" dirty="0">
                <a:latin typeface="Bookman Old Style" panose="02050604050505020204" pitchFamily="18" charset="0"/>
              </a:rPr>
              <a:t>  attitudes des enseignants et la relation maître élève</a:t>
            </a:r>
          </a:p>
          <a:p>
            <a:r>
              <a:rPr lang="fr-CA" sz="3800" dirty="0">
                <a:latin typeface="Bookman Old Style" panose="02050604050505020204" pitchFamily="18" charset="0"/>
              </a:rPr>
              <a:t>L</a:t>
            </a:r>
            <a:r>
              <a:rPr lang="fr-CA" sz="3800" dirty="0" smtClean="0">
                <a:latin typeface="Bookman Old Style" panose="02050604050505020204" pitchFamily="18" charset="0"/>
              </a:rPr>
              <a:t>a </a:t>
            </a:r>
            <a:r>
              <a:rPr lang="fr-CA" sz="3800" dirty="0">
                <a:latin typeface="Bookman Old Style" panose="02050604050505020204" pitchFamily="18" charset="0"/>
              </a:rPr>
              <a:t>réussite et l'échec scolaire,</a:t>
            </a:r>
          </a:p>
          <a:p>
            <a:r>
              <a:rPr lang="fr-CA" sz="3800" dirty="0">
                <a:latin typeface="Bookman Old Style" panose="02050604050505020204" pitchFamily="18" charset="0"/>
              </a:rPr>
              <a:t>L</a:t>
            </a:r>
            <a:r>
              <a:rPr lang="fr-CA" sz="3800" dirty="0" smtClean="0">
                <a:latin typeface="Bookman Old Style" panose="02050604050505020204" pitchFamily="18" charset="0"/>
              </a:rPr>
              <a:t>a </a:t>
            </a:r>
            <a:r>
              <a:rPr lang="fr-CA" sz="3800" dirty="0">
                <a:latin typeface="Bookman Old Style" panose="02050604050505020204" pitchFamily="18" charset="0"/>
              </a:rPr>
              <a:t>persévérance et le décrochage scolaire</a:t>
            </a:r>
          </a:p>
          <a:p>
            <a:r>
              <a:rPr lang="fr-CA" sz="3800" dirty="0">
                <a:latin typeface="Bookman Old Style" panose="02050604050505020204" pitchFamily="18" charset="0"/>
              </a:rPr>
              <a:t>L</a:t>
            </a:r>
            <a:r>
              <a:rPr lang="fr-CA" sz="3800" dirty="0" smtClean="0">
                <a:latin typeface="Bookman Old Style" panose="02050604050505020204" pitchFamily="18" charset="0"/>
              </a:rPr>
              <a:t>es </a:t>
            </a:r>
            <a:r>
              <a:rPr lang="fr-CA" sz="3800" dirty="0">
                <a:latin typeface="Bookman Old Style" panose="02050604050505020204" pitchFamily="18" charset="0"/>
              </a:rPr>
              <a:t>troubles du comportement</a:t>
            </a:r>
          </a:p>
          <a:p>
            <a:r>
              <a:rPr lang="fr-CA" sz="3800" dirty="0" smtClean="0">
                <a:latin typeface="Bookman Old Style" panose="02050604050505020204" pitchFamily="18" charset="0"/>
              </a:rPr>
              <a:t>Développement</a:t>
            </a:r>
            <a:r>
              <a:rPr lang="fr-CA" sz="3800" dirty="0">
                <a:latin typeface="Bookman Old Style" panose="02050604050505020204" pitchFamily="18" charset="0"/>
              </a:rPr>
              <a:t> de programmes d'intervention et évaluation de programmes</a:t>
            </a:r>
          </a:p>
          <a:p>
            <a:r>
              <a:rPr lang="fr-CA" sz="3800" dirty="0" smtClean="0">
                <a:latin typeface="Bookman Old Style" panose="02050604050505020204" pitchFamily="18" charset="0"/>
              </a:rPr>
              <a:t>Recherche-action</a:t>
            </a:r>
            <a:endParaRPr lang="fr-CA" sz="3800" dirty="0">
              <a:latin typeface="Bookman Old Style" panose="02050604050505020204" pitchFamily="18" charset="0"/>
            </a:endParaRPr>
          </a:p>
          <a:p>
            <a:r>
              <a:rPr lang="fr-CA" sz="3800" dirty="0" smtClean="0">
                <a:latin typeface="Bookman Old Style" panose="02050604050505020204" pitchFamily="18" charset="0"/>
              </a:rPr>
              <a:t>Accompagnement </a:t>
            </a:r>
            <a:r>
              <a:rPr lang="fr-CA" sz="3800" dirty="0">
                <a:latin typeface="Bookman Old Style" panose="02050604050505020204" pitchFamily="18" charset="0"/>
              </a:rPr>
              <a:t>de milieux scolaires en réussite éducative et lutte au décrochage scolaire</a:t>
            </a:r>
          </a:p>
          <a:p>
            <a:r>
              <a:rPr lang="fr-CA" sz="3800" dirty="0">
                <a:latin typeface="Bookman Old Style" panose="02050604050505020204" pitchFamily="18" charset="0"/>
              </a:rPr>
              <a:t>T</a:t>
            </a:r>
            <a:r>
              <a:rPr lang="fr-CA" sz="3800" dirty="0" smtClean="0">
                <a:latin typeface="Bookman Old Style" panose="02050604050505020204" pitchFamily="18" charset="0"/>
              </a:rPr>
              <a:t>ransfert </a:t>
            </a:r>
            <a:r>
              <a:rPr lang="fr-CA" sz="3800" dirty="0">
                <a:latin typeface="Bookman Old Style" panose="02050604050505020204" pitchFamily="18" charset="0"/>
              </a:rPr>
              <a:t>de connaissance</a:t>
            </a:r>
            <a:r>
              <a:rPr lang="fr-CA" sz="4400" dirty="0">
                <a:latin typeface="Bookman Old Style" panose="0205060405050502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197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1143000" y="2978616"/>
            <a:ext cx="6400800" cy="3474720"/>
          </a:xfrm>
        </p:spPr>
        <p:txBody>
          <a:bodyPr>
            <a:normAutofit fontScale="70000" lnSpcReduction="20000"/>
          </a:bodyPr>
          <a:lstStyle/>
          <a:p>
            <a:endParaRPr lang="fr-CA" dirty="0" smtClean="0"/>
          </a:p>
          <a:p>
            <a:endParaRPr lang="fr-CA" dirty="0"/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endParaRPr lang="fr-CA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 </a:t>
            </a:r>
            <a:b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la lumière de ce que je vous ai présenté, qu</a:t>
            </a: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est-ce qui d’après </a:t>
            </a:r>
            <a:r>
              <a:rPr lang="fr-C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m’a motivé à choisir la profession de psychoéducateur?</a:t>
            </a:r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endParaRPr lang="fr-CA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Qu’est-ce qui explique mes choix de sujets de recherche ?</a:t>
            </a:r>
            <a:endParaRPr lang="fr-CA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Résultats de recherche d'images pour « Question 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58" y="116632"/>
            <a:ext cx="248761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8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22</a:t>
            </a:fld>
            <a:endParaRPr lang="fr-CA" dirty="0"/>
          </a:p>
        </p:txBody>
      </p:sp>
      <p:pic>
        <p:nvPicPr>
          <p:cNvPr id="4" name="Image 3" descr="Résultats de recherche d'images pour « boscoville 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6" y="692696"/>
            <a:ext cx="374441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Résultats de recherche d'images pour « boscoville »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7" y="777888"/>
            <a:ext cx="374441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483768" y="3356992"/>
            <a:ext cx="4320480" cy="3240360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9208" y="44624"/>
            <a:ext cx="8229600" cy="733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 smtClean="0"/>
          </a:p>
          <a:p>
            <a:pPr marL="393192" lvl="1"/>
            <a:r>
              <a:rPr lang="fr-CA" sz="8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Psychoéducateur à Boscoville</a:t>
            </a:r>
            <a:endParaRPr lang="fr-CA" sz="8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L’expérience </a:t>
            </a:r>
            <a:r>
              <a:rPr lang="fr-C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Boscovillienne</a:t>
            </a: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(1)</a:t>
            </a:r>
            <a:b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fr-C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fr-CA" sz="2400" dirty="0">
                <a:latin typeface="Bookman Old Style" panose="02050604050505020204" pitchFamily="18" charset="0"/>
              </a:rPr>
              <a:t>Mon expérience de psychoéducateur et d’éducateur physique à Boscoville </a:t>
            </a:r>
            <a:r>
              <a:rPr lang="fr-CA" sz="2400" dirty="0" smtClean="0">
                <a:latin typeface="Bookman Old Style" panose="02050604050505020204" pitchFamily="18" charset="0"/>
              </a:rPr>
              <a:t>… les </a:t>
            </a:r>
            <a:r>
              <a:rPr lang="fr-CA" sz="2400" dirty="0">
                <a:latin typeface="Bookman Old Style" panose="02050604050505020204" pitchFamily="18" charset="0"/>
              </a:rPr>
              <a:t>bases de ma vision de l’être </a:t>
            </a:r>
            <a:r>
              <a:rPr lang="fr-CA" sz="2400" dirty="0" smtClean="0">
                <a:latin typeface="Bookman Old Style" panose="02050604050505020204" pitchFamily="18" charset="0"/>
              </a:rPr>
              <a:t>l’humain, de l’éducation et de la psychoéducation. </a:t>
            </a:r>
            <a:br>
              <a:rPr lang="fr-CA" sz="2400" dirty="0" smtClean="0">
                <a:latin typeface="Bookman Old Style" panose="02050604050505020204" pitchFamily="18" charset="0"/>
              </a:rPr>
            </a:br>
            <a:endParaRPr lang="fr-CA" sz="2400" dirty="0" smtClean="0">
              <a:latin typeface="Bookman Old Style" panose="02050604050505020204" pitchFamily="18" charset="0"/>
            </a:endParaRPr>
          </a:p>
          <a:p>
            <a:r>
              <a:rPr lang="fr-CA" sz="2400" dirty="0" smtClean="0">
                <a:latin typeface="Bookman Old Style" panose="02050604050505020204" pitchFamily="18" charset="0"/>
              </a:rPr>
              <a:t>Boscoville </a:t>
            </a:r>
            <a:r>
              <a:rPr lang="fr-CA" sz="2400" dirty="0">
                <a:latin typeface="Bookman Old Style" panose="02050604050505020204" pitchFamily="18" charset="0"/>
              </a:rPr>
              <a:t>était un modèle en rééducation d’adolescents délinquants durant les années 1960 et 1970 et je faisais partie de la grande équipe qui avait la chance de vivre cette expérience unique. </a:t>
            </a:r>
            <a:endParaRPr lang="fr-CA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fr-CA" sz="2400" dirty="0" smtClean="0">
                <a:latin typeface="Bookman Old Style" panose="02050604050505020204" pitchFamily="18" charset="0"/>
              </a:rPr>
              <a:t> </a:t>
            </a:r>
            <a:endParaRPr lang="fr-CA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L’expérience </a:t>
            </a:r>
            <a:r>
              <a:rPr lang="fr-C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Boscovillienne</a:t>
            </a: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(2)</a:t>
            </a:r>
            <a:b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fr-C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fr-CA" sz="2400" dirty="0" smtClean="0">
                <a:latin typeface="Bookman Old Style" panose="02050604050505020204" pitchFamily="18" charset="0"/>
              </a:rPr>
              <a:t>Un </a:t>
            </a:r>
            <a:r>
              <a:rPr lang="fr-CA" sz="2400" dirty="0">
                <a:latin typeface="Bookman Old Style" panose="02050604050505020204" pitchFamily="18" charset="0"/>
              </a:rPr>
              <a:t>milieu d’expérimentation, </a:t>
            </a:r>
            <a:r>
              <a:rPr lang="fr-CA" sz="2400" b="1" dirty="0">
                <a:latin typeface="Bookman Old Style" panose="02050604050505020204" pitchFamily="18" charset="0"/>
              </a:rPr>
              <a:t>alliant la théorie et la pratique, l’université et les praticiens</a:t>
            </a:r>
            <a:r>
              <a:rPr lang="fr-CA" sz="2400" dirty="0">
                <a:latin typeface="Bookman Old Style" panose="02050604050505020204" pitchFamily="18" charset="0"/>
              </a:rPr>
              <a:t>. </a:t>
            </a:r>
            <a:r>
              <a:rPr lang="fr-CA" sz="2400" dirty="0" smtClean="0">
                <a:latin typeface="Bookman Old Style" panose="02050604050505020204" pitchFamily="18" charset="0"/>
              </a:rPr>
              <a:t/>
            </a:r>
            <a:br>
              <a:rPr lang="fr-CA" sz="2400" dirty="0" smtClean="0">
                <a:latin typeface="Bookman Old Style" panose="02050604050505020204" pitchFamily="18" charset="0"/>
              </a:rPr>
            </a:br>
            <a:endParaRPr lang="fr-CA" sz="2400" dirty="0" smtClean="0">
              <a:latin typeface="Bookman Old Style" panose="02050604050505020204" pitchFamily="18" charset="0"/>
            </a:endParaRPr>
          </a:p>
          <a:p>
            <a:r>
              <a:rPr lang="fr-CA" sz="2400" dirty="0" smtClean="0">
                <a:latin typeface="Bookman Old Style" panose="02050604050505020204" pitchFamily="18" charset="0"/>
              </a:rPr>
              <a:t>Un </a:t>
            </a:r>
            <a:r>
              <a:rPr lang="fr-CA" sz="2400" dirty="0">
                <a:latin typeface="Bookman Old Style" panose="02050604050505020204" pitchFamily="18" charset="0"/>
              </a:rPr>
              <a:t>milieu éducatif par excellence pour des </a:t>
            </a:r>
            <a:r>
              <a:rPr lang="fr-CA" sz="2400" dirty="0" smtClean="0">
                <a:latin typeface="Bookman Old Style" panose="02050604050505020204" pitchFamily="18" charset="0"/>
              </a:rPr>
              <a:t>adolescents, qui </a:t>
            </a:r>
            <a:r>
              <a:rPr lang="fr-CA" sz="2400" dirty="0">
                <a:latin typeface="Bookman Old Style" panose="02050604050505020204" pitchFamily="18" charset="0"/>
              </a:rPr>
              <a:t>offrait une éducation et une rééducation </a:t>
            </a:r>
            <a:r>
              <a:rPr lang="fr-CA" sz="2400" dirty="0" smtClean="0">
                <a:latin typeface="Bookman Old Style" panose="02050604050505020204" pitchFamily="18" charset="0"/>
              </a:rPr>
              <a:t>complètes.  </a:t>
            </a:r>
            <a:endParaRPr lang="fr-CA" sz="2400" dirty="0">
              <a:latin typeface="Bookman Old Style" panose="02050604050505020204" pitchFamily="18" charset="0"/>
            </a:endParaRPr>
          </a:p>
          <a:p>
            <a:pPr marL="457200" lvl="1" indent="0">
              <a:buNone/>
            </a:pPr>
            <a:endParaRPr lang="fr-CA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L’expérience </a:t>
            </a:r>
            <a:r>
              <a:rPr lang="fr-C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Boscovillienne</a:t>
            </a: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(3)</a:t>
            </a:r>
            <a:endParaRPr lang="fr-C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fontAlgn="base">
              <a:buNone/>
            </a:pPr>
            <a:r>
              <a:rPr lang="fr-C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milieu, l’environnement éducatif</a:t>
            </a:r>
            <a:endParaRPr lang="fr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fr-CA" sz="2400" b="1" dirty="0"/>
              <a:t>Le processus de rééducation </a:t>
            </a:r>
            <a:r>
              <a:rPr lang="fr-CA" sz="2400" dirty="0"/>
              <a:t>est avant tout </a:t>
            </a:r>
            <a:r>
              <a:rPr lang="fr-CA" sz="2400" dirty="0" smtClean="0"/>
              <a:t>un </a:t>
            </a:r>
            <a:r>
              <a:rPr lang="fr-CA" sz="2400" dirty="0"/>
              <a:t>processus d’éducation de haut niveau, d’apprentissage continue à tous les niveaux. </a:t>
            </a:r>
            <a:r>
              <a:rPr lang="fr-CA" sz="2400" dirty="0" smtClean="0"/>
              <a:t> .</a:t>
            </a:r>
            <a:br>
              <a:rPr lang="fr-CA" sz="2400" dirty="0" smtClean="0"/>
            </a:br>
            <a:endParaRPr lang="fr-CA" sz="2400" dirty="0"/>
          </a:p>
          <a:p>
            <a:pPr fontAlgn="base"/>
            <a:r>
              <a:rPr lang="fr-CA" sz="2400" b="1" dirty="0"/>
              <a:t>cognitive </a:t>
            </a:r>
            <a:r>
              <a:rPr lang="fr-CA" sz="2400" dirty="0"/>
              <a:t>– la scolarisation – matières de base (français, mathématiques, langue seconde). Utilisant une approche individualisée, systématique, </a:t>
            </a:r>
            <a:r>
              <a:rPr lang="fr-CA" sz="2400" dirty="0" smtClean="0"/>
              <a:t>active</a:t>
            </a:r>
            <a:br>
              <a:rPr lang="fr-CA" sz="2400" dirty="0" smtClean="0"/>
            </a:br>
            <a:endParaRPr lang="fr-CA" sz="2400" dirty="0"/>
          </a:p>
          <a:p>
            <a:pPr fontAlgn="base"/>
            <a:r>
              <a:rPr lang="fr-CA" sz="2400" b="1" dirty="0"/>
              <a:t>artistique et culturel </a:t>
            </a:r>
            <a:r>
              <a:rPr lang="fr-CA" sz="2400" dirty="0"/>
              <a:t>– expression picturale, poterie; par la pédagogie des projets – théâtre et cinéma – le livre et la reliure, </a:t>
            </a:r>
            <a:r>
              <a:rPr lang="fr-CA" sz="2400" dirty="0" smtClean="0"/>
              <a:t>etc.</a:t>
            </a:r>
            <a:br>
              <a:rPr lang="fr-CA" sz="2400" dirty="0" smtClean="0"/>
            </a:br>
            <a:endParaRPr lang="fr-CA" sz="2400" dirty="0"/>
          </a:p>
          <a:p>
            <a:pPr fontAlgn="base"/>
            <a:r>
              <a:rPr lang="fr-CA" sz="2400" b="1" dirty="0"/>
              <a:t>santé physique </a:t>
            </a:r>
            <a:r>
              <a:rPr lang="fr-CA" sz="2400" dirty="0"/>
              <a:t>– éducation physique et sports – à tous les jours –</a:t>
            </a:r>
          </a:p>
          <a:p>
            <a:pPr fontAlgn="base"/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023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L’expérience </a:t>
            </a:r>
            <a:r>
              <a:rPr lang="fr-C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Boscovillienne</a:t>
            </a: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(4)</a:t>
            </a:r>
            <a:endParaRPr lang="fr-C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fontAlgn="base">
              <a:buNone/>
            </a:pPr>
            <a:r>
              <a:rPr lang="fr-C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milieu, l’environnement éducatif</a:t>
            </a:r>
            <a:endParaRPr lang="fr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fr-CA" sz="2400" b="1" dirty="0" smtClean="0"/>
              <a:t>relationnelle</a:t>
            </a:r>
            <a:r>
              <a:rPr lang="fr-CA" sz="2400" dirty="0" smtClean="0"/>
              <a:t> </a:t>
            </a:r>
            <a:r>
              <a:rPr lang="fr-CA" sz="2400" dirty="0"/>
              <a:t>– habiletés sociales – développement de relation interpersonnelle et de groupe</a:t>
            </a:r>
          </a:p>
          <a:p>
            <a:pPr fontAlgn="base"/>
            <a:r>
              <a:rPr lang="fr-CA" sz="2400" b="1" dirty="0"/>
              <a:t>éthique et morale </a:t>
            </a:r>
            <a:r>
              <a:rPr lang="fr-CA" sz="2400" dirty="0"/>
              <a:t>–</a:t>
            </a:r>
          </a:p>
          <a:p>
            <a:pPr fontAlgn="base"/>
            <a:r>
              <a:rPr lang="fr-CA" sz="2400" b="1" dirty="0"/>
              <a:t>vie </a:t>
            </a:r>
            <a:r>
              <a:rPr lang="fr-CA" sz="2400" b="1" dirty="0" smtClean="0"/>
              <a:t>citoyenne</a:t>
            </a: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25329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27</a:t>
            </a:fld>
            <a:endParaRPr lang="fr-CA" dirty="0"/>
          </a:p>
        </p:txBody>
      </p:sp>
      <p:pic>
        <p:nvPicPr>
          <p:cNvPr id="7170" name="Picture 2" descr="C:\Users\potvin\Desktop\Images PPT\Coucher soleil C. Pelleti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9832" y="116632"/>
            <a:ext cx="2420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Le décrochage scolaire</a:t>
            </a:r>
            <a:endParaRPr lang="fr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28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2489642"/>
            <a:ext cx="7704856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Le décrochage scolaire</a:t>
            </a:r>
            <a:endParaRPr lang="fr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6146" name="Picture 2" descr="C:\Users\potvin\Desktop\Images PPT\Dipl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1" y="159255"/>
            <a:ext cx="3121885" cy="21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otvin\Desktop\Images PPT\J'abandon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323660" cy="21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otvin\Desktop\Images PPT\Problème Garç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2" y="3645024"/>
            <a:ext cx="3715918" cy="28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29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908720"/>
            <a:ext cx="7704856" cy="4994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Le décrochage scolaire</a:t>
            </a:r>
            <a:b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	</a:t>
            </a:r>
            <a:r>
              <a:rPr lang="fr-CA" sz="2800" i="1" dirty="0" smtClean="0">
                <a:latin typeface="Times New Roman"/>
                <a:ea typeface="Calibri"/>
                <a:cs typeface="Times New Roman"/>
              </a:rPr>
              <a:t>Psychoéducation – dépistage et intervention</a:t>
            </a:r>
            <a:endParaRPr lang="fr-C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800" b="1" dirty="0" smtClean="0">
                <a:latin typeface="Times New Roman"/>
                <a:ea typeface="Calibri"/>
                <a:cs typeface="Times New Roman"/>
              </a:rPr>
              <a:t>Préscolaire</a:t>
            </a:r>
            <a:r>
              <a:rPr lang="fr-CA" sz="2800" dirty="0" smtClean="0">
                <a:latin typeface="Times New Roman"/>
                <a:ea typeface="Calibri"/>
                <a:cs typeface="Times New Roman"/>
              </a:rPr>
              <a:t> – dépistage – prévention</a:t>
            </a:r>
            <a:br>
              <a:rPr lang="fr-CA" sz="2800" dirty="0" smtClean="0">
                <a:latin typeface="Times New Roman"/>
                <a:ea typeface="Calibri"/>
                <a:cs typeface="Times New Roman"/>
              </a:rPr>
            </a:br>
            <a:r>
              <a:rPr lang="fr-CA" sz="2000" i="1" dirty="0" smtClean="0">
                <a:latin typeface="Times New Roman"/>
                <a:ea typeface="Calibri"/>
                <a:cs typeface="Times New Roman"/>
              </a:rPr>
              <a:t>Maternelle 4 ans – 5 ans - CPE</a:t>
            </a:r>
            <a:endParaRPr lang="fr-CA" sz="2800" dirty="0" smtClean="0">
              <a:latin typeface="Times New Roman"/>
              <a:ea typeface="Calibri"/>
              <a:cs typeface="Times New Roman"/>
            </a:endParaRP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latin typeface="Times New Roman"/>
                <a:ea typeface="Calibri"/>
                <a:cs typeface="Times New Roman"/>
              </a:rPr>
              <a:t>Primaire</a:t>
            </a:r>
            <a:r>
              <a:rPr lang="fr-CA" sz="2400" dirty="0" smtClean="0">
                <a:latin typeface="Times New Roman"/>
                <a:ea typeface="Calibri"/>
                <a:cs typeface="Times New Roman"/>
              </a:rPr>
              <a:t> – dépistage – intervention</a:t>
            </a:r>
            <a:br>
              <a:rPr lang="fr-CA" sz="2400" dirty="0" smtClean="0">
                <a:latin typeface="Times New Roman"/>
                <a:ea typeface="Calibri"/>
                <a:cs typeface="Times New Roman"/>
              </a:rPr>
            </a:br>
            <a:r>
              <a:rPr lang="fr-CA" sz="2400" i="1" dirty="0" smtClean="0">
                <a:latin typeface="Times New Roman"/>
                <a:ea typeface="Calibri"/>
                <a:cs typeface="Times New Roman"/>
              </a:rPr>
              <a:t>Logiciel Premiers signes – Répertoire Agir dès les premiers signes</a:t>
            </a:r>
            <a:endParaRPr lang="fr-CA" sz="2400" dirty="0" smtClean="0">
              <a:latin typeface="Times New Roman"/>
              <a:ea typeface="Calibri"/>
              <a:cs typeface="Times New Roman"/>
            </a:endParaRPr>
          </a:p>
          <a:p>
            <a:pPr marL="1371600" lvl="2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latin typeface="Times New Roman"/>
                <a:ea typeface="Calibri"/>
                <a:cs typeface="Times New Roman"/>
              </a:rPr>
              <a:t>Secondaire</a:t>
            </a:r>
            <a:r>
              <a:rPr lang="fr-CA" sz="2400" dirty="0" smtClean="0">
                <a:latin typeface="Times New Roman"/>
                <a:ea typeface="Calibri"/>
                <a:cs typeface="Times New Roman"/>
              </a:rPr>
              <a:t> 1</a:t>
            </a:r>
            <a:r>
              <a:rPr lang="fr-CA" sz="2400" baseline="30000" dirty="0" smtClean="0">
                <a:latin typeface="Times New Roman"/>
                <a:ea typeface="Calibri"/>
                <a:cs typeface="Times New Roman"/>
              </a:rPr>
              <a:t>er</a:t>
            </a:r>
            <a:r>
              <a:rPr lang="fr-CA" sz="2400" dirty="0" smtClean="0">
                <a:latin typeface="Times New Roman"/>
                <a:ea typeface="Calibri"/>
                <a:cs typeface="Times New Roman"/>
              </a:rPr>
              <a:t> cycle – dépistage – intervention</a:t>
            </a:r>
            <a:br>
              <a:rPr lang="fr-CA" sz="2400" dirty="0" smtClean="0">
                <a:latin typeface="Times New Roman"/>
                <a:ea typeface="Calibri"/>
                <a:cs typeface="Times New Roman"/>
              </a:rPr>
            </a:br>
            <a:r>
              <a:rPr lang="fr-CA" sz="2400" i="1" dirty="0" smtClean="0">
                <a:latin typeface="Times New Roman"/>
                <a:ea typeface="Calibri"/>
                <a:cs typeface="Times New Roman"/>
              </a:rPr>
              <a:t>Logiciel LDDS – Programme Trait d’Union</a:t>
            </a:r>
            <a:endParaRPr lang="fr-CA" sz="2400" dirty="0" smtClean="0">
              <a:latin typeface="Times New Roman"/>
              <a:ea typeface="Calibri"/>
              <a:cs typeface="Times New Roman"/>
            </a:endParaRPr>
          </a:p>
          <a:p>
            <a:pPr marL="1828800" lvl="3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latin typeface="Times New Roman"/>
                <a:ea typeface="Calibri"/>
                <a:cs typeface="Times New Roman"/>
              </a:rPr>
              <a:t>Décrochage - raccrochage</a:t>
            </a:r>
            <a:endParaRPr lang="fr-CA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33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2489642"/>
            <a:ext cx="7704856" cy="131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C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Cheminement personnel</a:t>
            </a:r>
            <a:br>
              <a:rPr lang="fr-C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fr-C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Vers la psychoéducation</a:t>
            </a:r>
            <a:endParaRPr lang="fr-CA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7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30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2489642"/>
            <a:ext cx="770485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CA" sz="2800" dirty="0">
                <a:latin typeface="Times New Roman"/>
                <a:ea typeface="Calibri"/>
                <a:cs typeface="Times New Roman"/>
              </a:rPr>
              <a:t>Primaire – dépistage – intervention</a:t>
            </a:r>
            <a:br>
              <a:rPr lang="fr-CA" sz="2800" dirty="0">
                <a:latin typeface="Times New Roman"/>
                <a:ea typeface="Calibri"/>
                <a:cs typeface="Times New Roman"/>
              </a:rPr>
            </a:br>
            <a:r>
              <a:rPr lang="fr-CA" sz="2800" i="1" dirty="0">
                <a:latin typeface="Times New Roman"/>
                <a:ea typeface="Calibri"/>
                <a:cs typeface="Times New Roman"/>
              </a:rPr>
              <a:t>Logiciel Premiers signes </a:t>
            </a:r>
            <a:br>
              <a:rPr lang="fr-CA" sz="2800" i="1" dirty="0">
                <a:latin typeface="Times New Roman"/>
                <a:ea typeface="Calibri"/>
                <a:cs typeface="Times New Roman"/>
              </a:rPr>
            </a:br>
            <a:r>
              <a:rPr lang="fr-CA" sz="2800" i="1" dirty="0" smtClean="0">
                <a:latin typeface="Times New Roman"/>
                <a:ea typeface="Calibri"/>
                <a:cs typeface="Times New Roman"/>
              </a:rPr>
              <a:t>Répertoire </a:t>
            </a:r>
            <a:r>
              <a:rPr lang="fr-CA" sz="2800" i="1" dirty="0">
                <a:latin typeface="Times New Roman"/>
                <a:ea typeface="Calibri"/>
                <a:cs typeface="Times New Roman"/>
              </a:rPr>
              <a:t>Agir dès les premiers signes</a:t>
            </a:r>
            <a:endParaRPr lang="fr-CA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0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9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457200" y="836712"/>
            <a:ext cx="3365099" cy="2760598"/>
          </a:xfrm>
        </p:spPr>
        <p:txBody>
          <a:bodyPr/>
          <a:lstStyle/>
          <a:p>
            <a:pPr marL="0" indent="0">
              <a:buNone/>
            </a:pPr>
            <a:r>
              <a:rPr lang="fr-CA" sz="2400" i="1" dirty="0" smtClean="0"/>
              <a:t> </a:t>
            </a:r>
            <a:endParaRPr lang="fr-CA" sz="14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fr-CA" sz="1600" dirty="0"/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064" y="1161223"/>
            <a:ext cx="3059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fr-FR" sz="2000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ÉCHANTILLON ÉTUDIÉ</a:t>
            </a:r>
          </a:p>
          <a:p>
            <a:pPr algn="ctr">
              <a:defRPr/>
            </a:pPr>
            <a:r>
              <a:rPr lang="fr-CA" altLang="fr-FR" sz="1400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fr-CA" altLang="fr-FR" sz="1400" dirty="0">
                <a:latin typeface="Calibri" charset="0"/>
                <a:ea typeface="Calibri" charset="0"/>
                <a:cs typeface="Calibri" charset="0"/>
              </a:rPr>
              <a:t>11 ans de </a:t>
            </a:r>
            <a:r>
              <a:rPr lang="fr-CA" altLang="fr-FR" sz="1400" dirty="0" smtClean="0">
                <a:latin typeface="Calibri" charset="0"/>
                <a:ea typeface="Calibri" charset="0"/>
                <a:cs typeface="Calibri" charset="0"/>
              </a:rPr>
              <a:t>suivi)</a:t>
            </a:r>
            <a:endParaRPr lang="fr-CA" altLang="fr-FR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816 élèves de la maternelle </a:t>
            </a:r>
          </a:p>
          <a:p>
            <a:pPr>
              <a:spcBef>
                <a:spcPts val="600"/>
              </a:spcBef>
              <a:defRPr/>
            </a:pP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à la fin secondaire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0575" algn="l"/>
              </a:tabLst>
              <a:defRPr/>
            </a:pP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511 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iplômés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62 %</a:t>
            </a:r>
            <a:endParaRPr lang="fr-CA" sz="1600" b="1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0575" algn="l"/>
              </a:tabLs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203 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en 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retard 	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25 %</a:t>
            </a:r>
            <a:endParaRPr lang="fr-CA" altLang="fr-FR" sz="1600" b="1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0575" algn="l"/>
              </a:tabLs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102 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décrocheurs </a:t>
            </a:r>
            <a:r>
              <a:rPr lang="fr-CA" altLang="fr-FR" sz="16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13 %</a:t>
            </a:r>
            <a:r>
              <a:rPr lang="fr-CA" altLang="fr-FR" sz="16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fr-CA" altLang="fr-FR" sz="16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A" altLang="fr-FR" b="1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endParaRPr lang="fr-CA"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0913" y="1456534"/>
            <a:ext cx="464485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Cheminement 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anticipé (Q1)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Sans difficulté 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6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Avec 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difficultés</a:t>
            </a:r>
            <a:endParaRPr lang="fr-CA" altLang="fr-FR" sz="1600" b="1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0913" y="2593328"/>
            <a:ext cx="462254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Types d’élèves (description d’élève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) (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Q2)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Bon élève (non à risque)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Indifférent (non à risque)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sz="16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Difficulté d’apprentissage </a:t>
            </a:r>
            <a:r>
              <a:rPr lang="fr-CA" altLang="fr-FR" sz="16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(à risque)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altLang="fr-FR" sz="16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Difficulté 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comportement </a:t>
            </a:r>
            <a:r>
              <a:rPr lang="fr-CA" altLang="fr-FR" sz="16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extériorisé (à risque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fr-CA" altLang="fr-FR" sz="1600" b="1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7882" y="4451418"/>
            <a:ext cx="42303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Attitudes 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relation maître-élèves 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(Q3)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18 adjectifs contraires </a:t>
            </a:r>
            <a:br>
              <a:rPr lang="fr-CA" altLang="fr-FR" sz="1600" dirty="0"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(échelle sémantique différentielle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fr-CA" altLang="fr-FR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851" y="1161223"/>
            <a:ext cx="130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fr-FR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MESURE</a:t>
            </a:r>
            <a:endParaRPr lang="fr-CA" altLang="fr-FR" b="1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70271" y="1345889"/>
            <a:ext cx="30146" cy="391944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475656" y="116632"/>
            <a:ext cx="57647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 longitudinale (11 ans)</a:t>
            </a:r>
            <a:b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maternelle à la fin du secondaire</a:t>
            </a:r>
            <a:endParaRPr lang="fr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114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3"/>
          <a:srcRect l="6102" t="53836" r="14438" b="24455"/>
          <a:stretch/>
        </p:blipFill>
        <p:spPr bwMode="auto">
          <a:xfrm>
            <a:off x="107504" y="4293096"/>
            <a:ext cx="903649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Espace réservé du contenu 11"/>
          <p:cNvPicPr>
            <a:picLocks/>
          </p:cNvPicPr>
          <p:nvPr/>
        </p:nvPicPr>
        <p:blipFill rotWithShape="1">
          <a:blip r:embed="rId4"/>
          <a:srcRect l="11061" t="31250" r="21131" b="40705"/>
          <a:stretch/>
        </p:blipFill>
        <p:spPr bwMode="auto">
          <a:xfrm>
            <a:off x="107504" y="904352"/>
            <a:ext cx="8928992" cy="3316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4149080"/>
            <a:ext cx="8928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07504" y="1748247"/>
            <a:ext cx="8928992" cy="20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4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Line 1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136339" y="2268079"/>
            <a:ext cx="2502461" cy="7687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494" name="Text Box 4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37970" y="5752768"/>
            <a:ext cx="42721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altLang="fr-FR" sz="1400" b="1" dirty="0">
                <a:latin typeface="Calibri" charset="0"/>
                <a:ea typeface="Calibri" charset="0"/>
                <a:cs typeface="Calibri" charset="0"/>
              </a:rPr>
              <a:t>Pseudo R2 corrigé = </a:t>
            </a:r>
            <a:r>
              <a:rPr lang="fr-CA" altLang="fr-FR" sz="1400" b="1" dirty="0" smtClean="0">
                <a:latin typeface="Calibri" charset="0"/>
                <a:ea typeface="Calibri" charset="0"/>
                <a:cs typeface="Calibri" charset="0"/>
              </a:rPr>
              <a:t>0,28,4</a:t>
            </a:r>
            <a:endParaRPr lang="fr-CA" altLang="fr-FR" sz="1400" b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/>
            <a:r>
              <a:rPr lang="fr-CA" altLang="fr-FR" sz="1400" b="1" dirty="0">
                <a:latin typeface="Calibri" charset="0"/>
                <a:ea typeface="Calibri" charset="0"/>
                <a:cs typeface="Calibri" charset="0"/>
              </a:rPr>
              <a:t>81,4 %</a:t>
            </a:r>
            <a:r>
              <a:rPr lang="fr-CA" altLang="fr-FR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CA" altLang="fr-FR" sz="1400" b="1" dirty="0">
                <a:latin typeface="Calibri" charset="0"/>
                <a:ea typeface="Calibri" charset="0"/>
                <a:cs typeface="Calibri" charset="0"/>
              </a:rPr>
              <a:t>classés </a:t>
            </a:r>
            <a:r>
              <a:rPr lang="fr-CA" altLang="fr-FR" sz="1400" b="1" dirty="0" smtClean="0">
                <a:latin typeface="Calibri" charset="0"/>
                <a:ea typeface="Calibri" charset="0"/>
                <a:cs typeface="Calibri" charset="0"/>
              </a:rPr>
              <a:t>correctement l’ensemble échantillon </a:t>
            </a:r>
            <a:endParaRPr lang="fr-CA" altLang="fr-FR" sz="1400" b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/>
            <a:r>
              <a:rPr lang="fr-CA" altLang="fr-FR" sz="1400" b="1" dirty="0" smtClean="0">
                <a:latin typeface="Calibri" charset="0"/>
                <a:ea typeface="Calibri" charset="0"/>
                <a:cs typeface="Calibri" charset="0"/>
              </a:rPr>
              <a:t>85,5</a:t>
            </a:r>
            <a:r>
              <a:rPr lang="fr-CA" altLang="fr-FR" sz="1400" b="1" dirty="0">
                <a:latin typeface="Calibri" charset="0"/>
                <a:ea typeface="Calibri" charset="0"/>
                <a:cs typeface="Calibri" charset="0"/>
              </a:rPr>
              <a:t> % diplômés</a:t>
            </a:r>
          </a:p>
          <a:p>
            <a:pPr eaLnBrk="1" hangingPunct="1"/>
            <a:r>
              <a:rPr lang="fr-CA" altLang="fr-FR" sz="1400" b="1" dirty="0" smtClean="0">
                <a:latin typeface="Calibri" charset="0"/>
                <a:ea typeface="Calibri" charset="0"/>
                <a:cs typeface="Calibri" charset="0"/>
              </a:rPr>
              <a:t>60,8 </a:t>
            </a:r>
            <a:r>
              <a:rPr lang="fr-CA" altLang="fr-FR" sz="1400" b="1" dirty="0">
                <a:latin typeface="Calibri" charset="0"/>
                <a:ea typeface="Calibri" charset="0"/>
                <a:cs typeface="Calibri" charset="0"/>
              </a:rPr>
              <a:t>% </a:t>
            </a:r>
            <a:r>
              <a:rPr lang="fr-CA" altLang="fr-FR" sz="1400" b="1" dirty="0" smtClean="0">
                <a:latin typeface="Calibri" charset="0"/>
                <a:ea typeface="Calibri" charset="0"/>
                <a:cs typeface="Calibri" charset="0"/>
              </a:rPr>
              <a:t>non diplômés</a:t>
            </a:r>
            <a:endParaRPr lang="fr-CA" altLang="fr-FR" sz="14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76300" y="1227805"/>
            <a:ext cx="7845828" cy="400110"/>
            <a:chOff x="876300" y="1092069"/>
            <a:chExt cx="7845828" cy="400110"/>
          </a:xfrm>
        </p:grpSpPr>
        <p:sp>
          <p:nvSpPr>
            <p:cNvPr id="20483" name="Line 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39" y="1314445"/>
              <a:ext cx="23786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6300" y="1092069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MATERNELLE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41052" y="1092069"/>
              <a:ext cx="308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11 ANS PLUS TARD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8200" y="2073485"/>
            <a:ext cx="223157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TYPES D’ÉLÈVES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818975" y="4290065"/>
            <a:ext cx="4757857" cy="977325"/>
            <a:chOff x="818975" y="4684515"/>
            <a:chExt cx="4757857" cy="977325"/>
          </a:xfrm>
        </p:grpSpPr>
        <p:sp>
          <p:nvSpPr>
            <p:cNvPr id="20485" name="Line 1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136339" y="4684515"/>
              <a:ext cx="2440493" cy="6539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4" name="Text Box 3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86200" y="4708854"/>
              <a:ext cx="541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CA" altLang="fr-FR" sz="2400" b="1" dirty="0"/>
                <a:t>***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8975" y="5015509"/>
              <a:ext cx="2231571" cy="6463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ATTITUDES DES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ENSEIGNANTES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38800" y="2977958"/>
            <a:ext cx="314345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DIPLÔMÉS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EN RETARD /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DÉCROCHEURS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816429" y="3290043"/>
            <a:ext cx="4760403" cy="704165"/>
            <a:chOff x="816429" y="3639678"/>
            <a:chExt cx="4760403" cy="704165"/>
          </a:xfrm>
        </p:grpSpPr>
        <p:sp>
          <p:nvSpPr>
            <p:cNvPr id="20486" name="Line 1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109968" y="3999243"/>
              <a:ext cx="2466864" cy="2143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5" name="Rectangle 3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6200" y="3639678"/>
              <a:ext cx="541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CA" altLang="fr-FR" sz="2400" b="1" dirty="0"/>
                <a:t>***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6429" y="3697512"/>
              <a:ext cx="2231571" cy="6463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CHEMINEMENT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ANTICIPÉ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134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potvin\Desktop\Couverture Premiers signes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1025"/>
            <a:ext cx="4103688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7450" y="6083300"/>
            <a:ext cx="709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u="sng">
                <a:latin typeface="Arial" charset="0"/>
                <a:hlinkClick r:id="rId5"/>
              </a:rPr>
              <a:t>http://www.ctreq.qc.ca/realisation/premiers-signes-guide/</a:t>
            </a:r>
            <a:r>
              <a:rPr lang="fr-CA" altLang="fr-FR" sz="1800" i="1">
                <a:latin typeface="Arial" charset="0"/>
              </a:rPr>
              <a:t> </a:t>
            </a:r>
            <a:endParaRPr lang="fr-CA" altLang="fr-FR" sz="180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075" y="82183"/>
            <a:ext cx="4498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Logiciel de dépistage</a:t>
            </a:r>
            <a:endParaRPr lang="fr-CA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32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A0D8A5CF-F06F-4B15-AA26-37273274D1A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2852738"/>
            <a:ext cx="82296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v"/>
            </a:pPr>
            <a:endParaRPr lang="fr-FR" altLang="fr-FR" sz="2000">
              <a:latin typeface="Trebuchet MS" pitchFamily="34" charset="0"/>
            </a:endParaRPr>
          </a:p>
        </p:txBody>
      </p:sp>
      <p:pic>
        <p:nvPicPr>
          <p:cNvPr id="25604" name="Imag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5220" r="6424" b="47621"/>
          <a:stretch>
            <a:fillRect/>
          </a:stretch>
        </p:blipFill>
        <p:spPr bwMode="auto">
          <a:xfrm>
            <a:off x="395288" y="2752725"/>
            <a:ext cx="8280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8313" y="1757363"/>
            <a:ext cx="820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tabLst>
                <a:tab pos="0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0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0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2800" b="1">
                <a:latin typeface="Trebuchet MS" pitchFamily="34" charset="0"/>
              </a:rPr>
              <a:t>Page principale de l’outil </a:t>
            </a:r>
            <a:endParaRPr lang="fr-FR" altLang="fr-FR" sz="2800" b="1">
              <a:latin typeface="Trebuchet MS" pitchFamily="34" charset="0"/>
            </a:endParaRPr>
          </a:p>
        </p:txBody>
      </p:sp>
      <p:pic>
        <p:nvPicPr>
          <p:cNvPr id="25606" name="Picture 8" descr="CTREQ_noir_contour_sanstext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lum bright="5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145213"/>
            <a:ext cx="3167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6"/>
          <p:cNvSpPr txBox="1"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34925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62569CE9-C70B-4194-B10B-73932926EB8F}" type="slidenum">
              <a:rPr lang="en-US" altLang="fr-FR" sz="1000">
                <a:latin typeface="Trebuchet MS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fr-FR" sz="1000">
              <a:latin typeface="Trebuchet MS" pitchFamily="34" charset="0"/>
            </a:endParaRPr>
          </a:p>
        </p:txBody>
      </p:sp>
      <p:pic>
        <p:nvPicPr>
          <p:cNvPr id="25609" name="Picture 13" descr="C:\Users\potvin\Desktop\sans-titr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2089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ZoneTexte 1"/>
          <p:cNvSpPr txBox="1">
            <a:spLocks noChangeArrowheads="1"/>
          </p:cNvSpPr>
          <p:nvPr/>
        </p:nvSpPr>
        <p:spPr bwMode="auto">
          <a:xfrm>
            <a:off x="1476375" y="3167063"/>
            <a:ext cx="719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100" b="1">
                <a:latin typeface="Arial" charset="0"/>
              </a:rPr>
              <a:t>Noms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0281" y="82183"/>
            <a:ext cx="4498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Logiciel de dépistage</a:t>
            </a:r>
            <a:endParaRPr lang="fr-CA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06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267B8D2B-4390-4449-A9C5-37CC7BF70FF7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7107" name="Espace réservé du numéro de diapositive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B739B-4B52-469D-9203-A82522EC767C}" type="slidenum">
              <a:rPr lang="en-US" altLang="fr-FR" sz="1000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fr-FR" sz="1000">
              <a:latin typeface="Arial" charset="0"/>
            </a:endParaRPr>
          </a:p>
        </p:txBody>
      </p:sp>
      <p:sp>
        <p:nvSpPr>
          <p:cNvPr id="47108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v"/>
            </a:pPr>
            <a:endParaRPr lang="fr-FR" altLang="fr-FR" sz="2000">
              <a:latin typeface="Trebuchet MS" pitchFamily="34" charset="0"/>
            </a:endParaRPr>
          </a:p>
        </p:txBody>
      </p:sp>
      <p:sp>
        <p:nvSpPr>
          <p:cNvPr id="47109" name="Rectangle 6"/>
          <p:cNvSpPr txBox="1"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34925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26AFC22-1DD5-41B5-86E8-989036DAD11F}" type="slidenum">
              <a:rPr lang="en-US" altLang="fr-FR" sz="1000">
                <a:latin typeface="Trebuchet MS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fr-FR" sz="1000">
              <a:latin typeface="Trebuchet MS" pitchFamily="34" charset="0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605681"/>
            <a:ext cx="7740650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0835" y="980728"/>
            <a:ext cx="1657350" cy="3743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2250281" y="82183"/>
            <a:ext cx="4498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Logiciel de dépistage</a:t>
            </a:r>
            <a:endParaRPr lang="fr-CA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818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37</a:t>
            </a:fld>
            <a:endParaRPr lang="fr-CA" dirty="0"/>
          </a:p>
        </p:txBody>
      </p:sp>
      <p:sp>
        <p:nvSpPr>
          <p:cNvPr id="5" name="ZoneText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113" y="765175"/>
            <a:ext cx="7129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</a:t>
            </a: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ypologie </a:t>
            </a:r>
            <a:r>
              <a:rPr lang="fr-CA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d’élèves à risque </a:t>
            </a:r>
            <a:endParaRPr lang="fr-CA" alt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522472"/>
              </p:ext>
            </p:extLst>
          </p:nvPr>
        </p:nvGraphicFramePr>
        <p:xfrm>
          <a:off x="1498122" y="1397000"/>
          <a:ext cx="6096000" cy="453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93011"/>
                <a:gridCol w="1454989"/>
                <a:gridCol w="1524000"/>
              </a:tblGrid>
              <a:tr h="640267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Difficultés d’apprentissage</a:t>
                      </a:r>
                      <a:endParaRPr lang="fr-CA" sz="12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Difficultés comportement extériorisées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Difficultés comportement intériorisées</a:t>
                      </a:r>
                      <a:endParaRPr kumimoji="0" lang="fr-C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Peu motivé</a:t>
                      </a:r>
                      <a:endParaRPr kumimoji="0" lang="fr-C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</a:tr>
              <a:tr h="594459">
                <a:tc>
                  <a:txBody>
                    <a:bodyPr/>
                    <a:lstStyle/>
                    <a:p>
                      <a:pPr algn="ctr"/>
                      <a:r>
                        <a:rPr lang="fr-CA" sz="1100" b="1" dirty="0" smtClean="0"/>
                        <a:t>45% des élèves à risque  (1)</a:t>
                      </a:r>
                      <a:endParaRPr lang="fr-CA" sz="11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 smtClean="0"/>
                        <a:t>25% des élèves à risque  </a:t>
                      </a:r>
                    </a:p>
                    <a:p>
                      <a:pPr algn="ctr"/>
                      <a:endParaRPr lang="fr-CA" sz="11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 smtClean="0"/>
                        <a:t>18% des élèves à risque  </a:t>
                      </a:r>
                    </a:p>
                    <a:p>
                      <a:pPr algn="ctr"/>
                      <a:endParaRPr lang="fr-CA" sz="1100" b="1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 smtClean="0"/>
                        <a:t>11% des élèves à risque  </a:t>
                      </a:r>
                    </a:p>
                    <a:p>
                      <a:pPr algn="ctr"/>
                      <a:endParaRPr lang="fr-CA" sz="1100" b="1" dirty="0"/>
                    </a:p>
                  </a:txBody>
                  <a:tcPr marT="45734" marB="45734"/>
                </a:tc>
              </a:tr>
              <a:tr h="594459"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Difficulté au niveau du langage </a:t>
                      </a:r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Comportements agressifs</a:t>
                      </a:r>
                    </a:p>
                    <a:p>
                      <a:pPr algn="ctr"/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Anxiété, crainte, peur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594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 en lecture  dyslexie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oppositionnel avec provocation (TOP)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Tristesse, signes dépressif</a:t>
                      </a:r>
                    </a:p>
                    <a:p>
                      <a:pPr algn="ctr"/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7621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 en écriture  dysorthographie,  dyspraxie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des conduites (plus grave)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Retrait social, rejet </a:t>
                      </a:r>
                      <a:b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pairs </a:t>
                      </a:r>
                      <a:endParaRPr kumimoji="0" lang="fr-CA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548801">
                <a:tc>
                  <a:txBody>
                    <a:bodyPr/>
                    <a:lstStyle/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 en calcul</a:t>
                      </a:r>
                    </a:p>
                    <a:p>
                      <a:pPr algn="ctr"/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dyscalculie</a:t>
                      </a:r>
                      <a:r>
                        <a:rPr kumimoji="0"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 de déficit</a:t>
                      </a:r>
                    </a:p>
                    <a:p>
                      <a:pPr algn="ctr"/>
                      <a: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attention/hyperactivité </a:t>
                      </a:r>
                      <a:b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C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TDAH</a:t>
                      </a:r>
                      <a:endParaRPr kumimoji="0" lang="fr-C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426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Déficit d’attention 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</a:tr>
              <a:tr h="370948">
                <a:tc>
                  <a:txBody>
                    <a:bodyPr/>
                    <a:lstStyle/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fr-CA" sz="1100" dirty="0"/>
                    </a:p>
                  </a:txBody>
                  <a:tcPr marT="45734" marB="457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7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38</a:t>
            </a:fld>
            <a:endParaRPr lang="fr-CA" dirty="0"/>
          </a:p>
        </p:txBody>
      </p:sp>
      <p:sp>
        <p:nvSpPr>
          <p:cNvPr id="5" name="ZoneText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113" y="765175"/>
            <a:ext cx="7129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Statistiques d’élèves </a:t>
            </a:r>
            <a:r>
              <a:rPr lang="fr-CA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à risque </a:t>
            </a:r>
            <a:endParaRPr lang="fr-CA" alt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04809"/>
              </p:ext>
            </p:extLst>
          </p:nvPr>
        </p:nvGraphicFramePr>
        <p:xfrm>
          <a:off x="794745" y="1480457"/>
          <a:ext cx="7416799" cy="287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937"/>
                <a:gridCol w="746594"/>
                <a:gridCol w="746594"/>
                <a:gridCol w="841100"/>
                <a:gridCol w="746594"/>
                <a:gridCol w="841100"/>
                <a:gridCol w="519780"/>
                <a:gridCol w="841100"/>
              </a:tblGrid>
              <a:tr h="1151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>
                          <a:effectLst/>
                        </a:rPr>
                        <a:t>CS - A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Types </a:t>
                      </a:r>
                      <a:r>
                        <a:rPr lang="fr-CA" sz="1600" dirty="0">
                          <a:effectLst/>
                        </a:rPr>
                        <a:t>d’écoles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Nb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À Risque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À Risque </a:t>
                      </a:r>
                      <a:endParaRPr lang="fr-C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Garçons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À Risque </a:t>
                      </a:r>
                      <a:endParaRPr lang="fr-C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Filles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Régulier 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614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26 %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96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30 %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62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21 %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SIAA (Défavorisé)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1005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33 %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206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40 %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124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25 %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Total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1619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effectLst/>
                        </a:rPr>
                        <a:t>488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30 %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302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36 %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186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24 %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Flèche vers le bas 7"/>
          <p:cNvSpPr/>
          <p:nvPr/>
        </p:nvSpPr>
        <p:spPr>
          <a:xfrm>
            <a:off x="4658265" y="2536166"/>
            <a:ext cx="224287" cy="17252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vers le bas 8"/>
          <p:cNvSpPr/>
          <p:nvPr/>
        </p:nvSpPr>
        <p:spPr>
          <a:xfrm rot="16200000">
            <a:off x="567908" y="2805021"/>
            <a:ext cx="224287" cy="244415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28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73823"/>
              </p:ext>
            </p:extLst>
          </p:nvPr>
        </p:nvGraphicFramePr>
        <p:xfrm>
          <a:off x="1803906" y="1500956"/>
          <a:ext cx="5256212" cy="2839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6245"/>
                <a:gridCol w="921799"/>
                <a:gridCol w="1038168"/>
              </a:tblGrid>
              <a:tr h="9465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% </a:t>
                      </a:r>
                      <a:r>
                        <a:rPr lang="fr-CA" sz="1800" dirty="0">
                          <a:effectLst/>
                        </a:rPr>
                        <a:t>selon le type de difficulté </a:t>
                      </a:r>
                      <a:br>
                        <a:rPr lang="fr-CA" sz="1800" dirty="0">
                          <a:effectLst/>
                        </a:rPr>
                      </a:br>
                      <a:r>
                        <a:rPr lang="fr-CA" sz="1800" dirty="0">
                          <a:effectLst/>
                        </a:rPr>
                        <a:t>3 CS N = 3160  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Type de difficulté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Nb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Apprentissage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546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43 %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Extériorisé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379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30 %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Intériorisé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229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18 %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Peu motivé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118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9 %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1272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423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~AUT0001"/>
          <p:cNvPicPr>
            <a:picLocks noGrp="1" noChangeAspect="1" noChangeArrowheads="1"/>
          </p:cNvPicPr>
          <p:nvPr>
            <p:ph sz="quarter" idx="13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2" y="681420"/>
            <a:ext cx="3312368" cy="28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1" descr="PierreP. COMPERES_0064_.jpg"/>
          <p:cNvPicPr>
            <a:picLocks noGrp="1" noChangeAspect="1"/>
          </p:cNvPicPr>
          <p:nvPr isPhoto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1" y="1700808"/>
            <a:ext cx="4219944" cy="301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>
            <p:custDataLst>
              <p:tags r:id="rId3"/>
            </p:custDataLst>
          </p:nvPr>
        </p:nvSpPr>
        <p:spPr>
          <a:xfrm>
            <a:off x="4766169" y="112474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Pierre Potvin Ph.D. ps.éd.</a:t>
            </a:r>
            <a:endParaRPr lang="fr-CA" sz="2400" dirty="0">
              <a:solidFill>
                <a:srgbClr val="FF0000"/>
              </a:solidFill>
            </a:endParaRPr>
          </a:p>
        </p:txBody>
      </p:sp>
      <p:pic>
        <p:nvPicPr>
          <p:cNvPr id="7" name="Image 6" descr="C:\Users\potvin\Desktop\Photos Pierre Scanne\1959-60 - 18 an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0" y="3543032"/>
            <a:ext cx="3868192" cy="3126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55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40</a:t>
            </a:fld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00" y="836712"/>
            <a:ext cx="4920611" cy="55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87624" y="392107"/>
            <a:ext cx="6616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d’intervention au primaire</a:t>
            </a:r>
            <a:endParaRPr lang="fr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734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16140" y="1016763"/>
            <a:ext cx="5898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Quatre </a:t>
            </a:r>
            <a:r>
              <a:rPr lang="fr-C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pratiques </a:t>
            </a:r>
            <a:r>
              <a:rPr lang="fr-C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universelles </a:t>
            </a:r>
            <a:r>
              <a:rPr lang="fr-C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pouvant </a:t>
            </a:r>
            <a:r>
              <a:rPr lang="fr-C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contribuer à la prévention des difficultés de comportement 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13466" y="1695102"/>
            <a:ext cx="7970915" cy="3776277"/>
            <a:chOff x="640963" y="1175148"/>
            <a:chExt cx="7970915" cy="3776277"/>
          </a:xfrm>
        </p:grpSpPr>
        <p:sp>
          <p:nvSpPr>
            <p:cNvPr id="7" name="ZoneTexte 6"/>
            <p:cNvSpPr txBox="1"/>
            <p:nvPr>
              <p:custDataLst>
                <p:tags r:id="rId1"/>
              </p:custDataLst>
            </p:nvPr>
          </p:nvSpPr>
          <p:spPr>
            <a:xfrm>
              <a:off x="640963" y="1175148"/>
              <a:ext cx="498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 </a:t>
              </a: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1116140" y="1843890"/>
              <a:ext cx="3482784" cy="1408000"/>
              <a:chOff x="1148455" y="1959124"/>
              <a:chExt cx="3482784" cy="140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1293389" y="2317931"/>
                <a:ext cx="25620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 L’établissement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 relations </a:t>
                </a:r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positives enseignant-élèves</a:t>
                </a:r>
                <a:endParaRPr lang="fr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4643749" y="1852905"/>
              <a:ext cx="3968129" cy="1389970"/>
              <a:chOff x="4422442" y="1968139"/>
              <a:chExt cx="3968129" cy="138997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656130" y="1968139"/>
                <a:ext cx="3484795" cy="1389970"/>
              </a:xfrm>
              <a:prstGeom prst="rect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422442" y="2076792"/>
                <a:ext cx="39681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tratégies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éducatives axées sur </a:t>
                </a:r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l’autonomie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et </a:t>
                </a:r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sentiment de compétence des élèves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877438" y="3578427"/>
              <a:ext cx="3484794" cy="13729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41197" y="4029420"/>
              <a:ext cx="33539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 L’organisation </a:t>
              </a:r>
              <a:r>
                <a:rPr lang="fr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la classe</a:t>
              </a: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1096543" y="3578427"/>
              <a:ext cx="3623136" cy="1372998"/>
              <a:chOff x="1139484" y="3384587"/>
              <a:chExt cx="3623136" cy="1372998"/>
            </a:xfrm>
          </p:grpSpPr>
          <p:sp>
            <p:nvSpPr>
              <p:cNvPr id="8" name="Line 8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H="1">
                <a:off x="4225217" y="4153298"/>
                <a:ext cx="152400" cy="22860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39484" y="3384587"/>
                <a:ext cx="3491756" cy="1372998"/>
              </a:xfrm>
              <a:prstGeom prst="rect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47528" y="3841764"/>
                <a:ext cx="36150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 La </a:t>
                </a:r>
                <a:r>
                  <a:rPr lang="fr-C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gestion des comportements</a:t>
                </a:r>
              </a:p>
            </p:txBody>
          </p:sp>
        </p:grp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41" y="2616051"/>
              <a:ext cx="1413369" cy="1413369"/>
            </a:xfrm>
            <a:prstGeom prst="rect">
              <a:avLst/>
            </a:prstGeom>
          </p:spPr>
        </p:pic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41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1124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6060" y="159659"/>
            <a:ext cx="19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</a:t>
            </a:r>
            <a:endParaRPr lang="fr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42</a:t>
            </a:fld>
            <a:endParaRPr lang="fr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8" y="821838"/>
            <a:ext cx="6467835" cy="591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6060" y="159659"/>
            <a:ext cx="19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</a:t>
            </a:r>
            <a:endParaRPr lang="fr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28868"/>
            <a:ext cx="78867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47713"/>
            <a:ext cx="78867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43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666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44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395536" y="2489642"/>
            <a:ext cx="820891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1000"/>
              </a:spcAft>
            </a:pPr>
            <a:r>
              <a:rPr lang="fr-CA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Secondaire 1</a:t>
            </a:r>
            <a:r>
              <a:rPr lang="fr-CA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er</a:t>
            </a:r>
            <a:r>
              <a:rPr lang="fr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cycle – dépistage – intervention</a:t>
            </a:r>
            <a:br>
              <a:rPr lang="fr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fr-C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Logiciel LDDS – Programme Trait d’Union</a:t>
            </a: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097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173288" y="771525"/>
            <a:ext cx="48466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Arial" charset="0"/>
              </a:rPr>
              <a:t>Participants à l’étude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476375" y="1870075"/>
            <a:ext cx="662463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fr-CA" sz="2000">
                <a:latin typeface="Lucida Sans Unicode" pitchFamily="34" charset="0"/>
                <a:cs typeface="Arial" charset="0"/>
              </a:rPr>
              <a:t>808 élèves 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fr-CA" sz="2000">
                <a:latin typeface="Lucida Sans Unicode" pitchFamily="34" charset="0"/>
                <a:cs typeface="Arial" charset="0"/>
              </a:rPr>
              <a:t> 54,5 % de garçons et 45,5 % de filles 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fr-CA" sz="2000">
                <a:latin typeface="Lucida Sans Unicode" pitchFamily="34" charset="0"/>
                <a:cs typeface="Arial" charset="0"/>
              </a:rPr>
              <a:t> Âge des élèves :</a:t>
            </a:r>
          </a:p>
          <a:p>
            <a:pPr lvl="3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fr-CA" sz="2000">
                <a:latin typeface="Lucida Sans Unicode" pitchFamily="34" charset="0"/>
                <a:cs typeface="Arial" charset="0"/>
              </a:rPr>
              <a:t> Début, 12 ans, jusqu’à plus de 20 ans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Font typeface="Lucida Sans Unicode" pitchFamily="34" charset="0"/>
              <a:buChar char="•"/>
            </a:pPr>
            <a:r>
              <a:rPr lang="fr-CA" sz="2000">
                <a:latin typeface="Lucida Sans Unicode" pitchFamily="34" charset="0"/>
                <a:cs typeface="Arial" charset="0"/>
              </a:rPr>
              <a:t> Élèves suivis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fr-CA" sz="2000">
                <a:latin typeface="Lucida Sans Unicode" pitchFamily="34" charset="0"/>
                <a:cs typeface="Arial" charset="0"/>
              </a:rPr>
              <a:t> Secondaire : 12 à 16 ans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fr-CA" sz="2000">
                <a:latin typeface="Lucida Sans Unicode" pitchFamily="34" charset="0"/>
                <a:cs typeface="Arial" charset="0"/>
              </a:rPr>
              <a:t> Collégial et universitaire : 17 ans et +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fr-CA" sz="2000">
                <a:latin typeface="Lucida Sans Unicode" pitchFamily="34" charset="0"/>
                <a:cs typeface="Arial" charset="0"/>
              </a:rPr>
              <a:t> Diplômés,  retard scolaire, décrocheurs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82183"/>
            <a:ext cx="8064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 longitudinale au secondaire (11 ans)</a:t>
            </a:r>
            <a:endParaRPr lang="fr-CA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1822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58777" y="1051617"/>
            <a:ext cx="6499472" cy="646331"/>
          </a:xfrm>
          <a:prstGeom prst="rect">
            <a:avLst/>
          </a:prstGeom>
          <a:noFill/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3600" b="1" dirty="0">
                <a:solidFill>
                  <a:srgbClr val="777777"/>
                </a:solidFill>
                <a:cs typeface="Arial" charset="0"/>
              </a:rPr>
              <a:t>Déroulement temporel et statuts</a:t>
            </a:r>
          </a:p>
        </p:txBody>
      </p:sp>
      <p:grpSp>
        <p:nvGrpSpPr>
          <p:cNvPr id="35" name="Groupe 34"/>
          <p:cNvGrpSpPr/>
          <p:nvPr>
            <p:custDataLst>
              <p:tags r:id="rId2"/>
            </p:custDataLst>
          </p:nvPr>
        </p:nvGrpSpPr>
        <p:grpSpPr>
          <a:xfrm>
            <a:off x="1165416" y="2036882"/>
            <a:ext cx="6862763" cy="3328987"/>
            <a:chOff x="1187450" y="1684338"/>
            <a:chExt cx="6862763" cy="3328987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5002213" y="2420938"/>
              <a:ext cx="936625" cy="16557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103563" y="1827213"/>
              <a:ext cx="1187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>
                  <a:solidFill>
                    <a:schemeClr val="bg1"/>
                  </a:solidFill>
                  <a:cs typeface="Arial" charset="0"/>
                </a:rPr>
                <a:t>(T1 et T3</a:t>
              </a:r>
              <a:r>
                <a:rPr lang="fr-CA" i="1">
                  <a:solidFill>
                    <a:schemeClr val="bg1"/>
                  </a:solidFill>
                  <a:cs typeface="Arial" charset="0"/>
                </a:rPr>
                <a:t>)</a:t>
              </a: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3562350" y="3771900"/>
              <a:ext cx="657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400" i="1">
                  <a:latin typeface="Times New Roman" pitchFamily="18" charset="0"/>
                  <a:cs typeface="Arial" charset="0"/>
                </a:rPr>
                <a:t>(2001)</a:t>
              </a: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5505450" y="3771900"/>
              <a:ext cx="657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400" i="1">
                  <a:latin typeface="Times New Roman" pitchFamily="18" charset="0"/>
                  <a:cs typeface="Arial" charset="0"/>
                </a:rPr>
                <a:t>(2004)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1257300" y="1989138"/>
              <a:ext cx="6697663" cy="3024187"/>
            </a:xfrm>
            <a:prstGeom prst="rect">
              <a:avLst/>
            </a:prstGeom>
            <a:solidFill>
              <a:srgbClr val="F8F8F8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H">
                <a:cs typeface="Arial" charset="0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1263650" y="2019300"/>
              <a:ext cx="420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cs typeface="Arial" charset="0"/>
                </a:rPr>
                <a:t>T1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1976438" y="2019300"/>
              <a:ext cx="4206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cs typeface="Arial" charset="0"/>
                </a:rPr>
                <a:t>T2</a:t>
              </a: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2747963" y="2019300"/>
              <a:ext cx="4778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cs typeface="Arial" charset="0"/>
                </a:rPr>
                <a:t>T3 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1263650" y="2620963"/>
              <a:ext cx="10054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400" dirty="0">
                  <a:cs typeface="Arial" charset="0"/>
                </a:rPr>
                <a:t>Sec.1</a:t>
              </a:r>
              <a:br>
                <a:rPr lang="fr-CA" sz="1400" dirty="0">
                  <a:cs typeface="Arial" charset="0"/>
                </a:rPr>
              </a:br>
              <a:r>
                <a:rPr lang="fr-CA" sz="1400" dirty="0">
                  <a:cs typeface="Arial" charset="0"/>
                </a:rPr>
                <a:t>(</a:t>
              </a:r>
              <a:r>
                <a:rPr lang="fr-CA" sz="1400" dirty="0" smtClean="0">
                  <a:cs typeface="Arial" charset="0"/>
                </a:rPr>
                <a:t>12-13 </a:t>
              </a:r>
              <a:r>
                <a:rPr lang="fr-CA" sz="1400" dirty="0">
                  <a:cs typeface="Arial" charset="0"/>
                </a:rPr>
                <a:t>ans)</a:t>
              </a: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489325" y="2006600"/>
              <a:ext cx="420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cs typeface="Arial" charset="0"/>
                </a:rPr>
                <a:t>T4</a:t>
              </a: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4210050" y="2006600"/>
              <a:ext cx="420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cs typeface="Arial" charset="0"/>
                </a:rPr>
                <a:t>T5</a:t>
              </a: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4983163" y="2006600"/>
              <a:ext cx="4206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cs typeface="Arial" charset="0"/>
                </a:rPr>
                <a:t>T6</a:t>
              </a: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5546725" y="2006600"/>
              <a:ext cx="420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cs typeface="Arial" charset="0"/>
                </a:rPr>
                <a:t>T7</a:t>
              </a: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6081713" y="2006600"/>
              <a:ext cx="4206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cs typeface="Arial" charset="0"/>
                </a:rPr>
                <a:t>T8</a:t>
              </a:r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4067175" y="2638425"/>
              <a:ext cx="100540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400" dirty="0">
                  <a:cs typeface="Arial" charset="0"/>
                </a:rPr>
                <a:t>Sec.5</a:t>
              </a:r>
            </a:p>
            <a:p>
              <a:r>
                <a:rPr lang="fr-CA" sz="1400" dirty="0" smtClean="0">
                  <a:cs typeface="Arial" charset="0"/>
                </a:rPr>
                <a:t>(16-17 </a:t>
              </a:r>
              <a:r>
                <a:rPr lang="fr-CA" sz="1400" dirty="0">
                  <a:cs typeface="Arial" charset="0"/>
                </a:rPr>
                <a:t>ans)</a:t>
              </a:r>
            </a:p>
            <a:p>
              <a:endParaRPr lang="fr-CA" sz="1400" dirty="0">
                <a:cs typeface="Arial" charset="0"/>
              </a:endParaRP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4945063" y="3357563"/>
              <a:ext cx="1857375" cy="30797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400" b="1">
                  <a:cs typeface="Arial" charset="0"/>
                </a:rPr>
                <a:t>Non diplômés 41 %</a:t>
              </a: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6069013" y="2597150"/>
              <a:ext cx="9731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400">
                  <a:cs typeface="Arial" charset="0"/>
                </a:rPr>
                <a:t>Université</a:t>
              </a:r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1187450" y="2333625"/>
              <a:ext cx="7445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400" i="1">
                  <a:cs typeface="Arial" charset="0"/>
                </a:rPr>
                <a:t>(1996) </a:t>
              </a:r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1473200" y="4292600"/>
              <a:ext cx="6019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4067175" y="2332038"/>
              <a:ext cx="7445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400" i="1">
                  <a:cs typeface="Arial" charset="0"/>
                </a:rPr>
                <a:t>(2000) </a:t>
              </a:r>
            </a:p>
          </p:txBody>
        </p:sp>
        <p:sp>
          <p:nvSpPr>
            <p:cNvPr id="56" name="Text Box 25"/>
            <p:cNvSpPr txBox="1">
              <a:spLocks noChangeArrowheads="1"/>
            </p:cNvSpPr>
            <p:nvPr/>
          </p:nvSpPr>
          <p:spPr bwMode="auto">
            <a:xfrm>
              <a:off x="6081713" y="2330450"/>
              <a:ext cx="7445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400" i="1">
                  <a:cs typeface="Arial" charset="0"/>
                </a:rPr>
                <a:t>(2003) </a:t>
              </a:r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>
              <a:off x="4857750" y="2060575"/>
              <a:ext cx="0" cy="25923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4910138" y="2565400"/>
              <a:ext cx="1171575" cy="52387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A" sz="1400" b="1">
                  <a:solidFill>
                    <a:schemeClr val="bg2"/>
                  </a:solidFill>
                  <a:cs typeface="Arial" charset="0"/>
                </a:rPr>
                <a:t>Diplômés</a:t>
              </a:r>
              <a:br>
                <a:rPr lang="fr-CA" sz="1400" b="1">
                  <a:solidFill>
                    <a:schemeClr val="bg2"/>
                  </a:solidFill>
                  <a:cs typeface="Arial" charset="0"/>
                </a:rPr>
              </a:br>
              <a:r>
                <a:rPr lang="fr-CA" sz="1400" b="1">
                  <a:solidFill>
                    <a:schemeClr val="bg2"/>
                  </a:solidFill>
                  <a:cs typeface="Arial" charset="0"/>
                </a:rPr>
                <a:t>59 %</a:t>
              </a:r>
              <a:endParaRPr lang="fr-CA" sz="1400" b="1">
                <a:solidFill>
                  <a:schemeClr val="accent2"/>
                </a:solidFill>
                <a:cs typeface="Arial" charset="0"/>
              </a:endParaRPr>
            </a:p>
          </p:txBody>
        </p:sp>
        <p:sp>
          <p:nvSpPr>
            <p:cNvPr id="59" name="Text Box 29"/>
            <p:cNvSpPr txBox="1">
              <a:spLocks noChangeArrowheads="1"/>
            </p:cNvSpPr>
            <p:nvPr/>
          </p:nvSpPr>
          <p:spPr bwMode="auto">
            <a:xfrm>
              <a:off x="6526213" y="2011363"/>
              <a:ext cx="4206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cs typeface="Arial" charset="0"/>
                </a:rPr>
                <a:t>T9</a:t>
              </a:r>
            </a:p>
          </p:txBody>
        </p:sp>
        <p:sp>
          <p:nvSpPr>
            <p:cNvPr id="60" name="Text Box 30"/>
            <p:cNvSpPr txBox="1">
              <a:spLocks noChangeArrowheads="1"/>
            </p:cNvSpPr>
            <p:nvPr/>
          </p:nvSpPr>
          <p:spPr bwMode="auto">
            <a:xfrm>
              <a:off x="6988175" y="2011363"/>
              <a:ext cx="533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cs typeface="Arial" charset="0"/>
                </a:rPr>
                <a:t>T10</a:t>
              </a: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7493000" y="2011363"/>
              <a:ext cx="533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600">
                  <a:cs typeface="Arial" charset="0"/>
                </a:rPr>
                <a:t>T11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305675" y="2332038"/>
              <a:ext cx="7445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400" i="1">
                  <a:cs typeface="Arial" charset="0"/>
                </a:rPr>
                <a:t>(2006) </a:t>
              </a:r>
            </a:p>
          </p:txBody>
        </p:sp>
        <p:sp>
          <p:nvSpPr>
            <p:cNvPr id="63" name="Text Box 33"/>
            <p:cNvSpPr txBox="1">
              <a:spLocks noChangeArrowheads="1"/>
            </p:cNvSpPr>
            <p:nvPr/>
          </p:nvSpPr>
          <p:spPr bwMode="auto">
            <a:xfrm>
              <a:off x="1238250" y="1684338"/>
              <a:ext cx="67992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400" i="1" dirty="0">
                  <a:cs typeface="Arial" charset="0"/>
                </a:rPr>
                <a:t>12 ans                                                16 ans                                                      22 ans</a:t>
              </a:r>
            </a:p>
          </p:txBody>
        </p:sp>
      </p:grpSp>
      <p:sp>
        <p:nvSpPr>
          <p:cNvPr id="64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894727" y="6366961"/>
            <a:ext cx="2133600" cy="365125"/>
          </a:xfrm>
        </p:spPr>
        <p:txBody>
          <a:bodyPr/>
          <a:lstStyle/>
          <a:p>
            <a:pPr>
              <a:defRPr/>
            </a:pPr>
            <a:fld id="{4030B230-0A5B-4565-87D8-B3336C84ECF7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7312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37CBC38-8FBC-4645-955E-B0B7CF1E9C26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38914" name="Rectangle 2"/>
          <p:cNvSpPr>
            <a:spLocks noGrp="1"/>
          </p:cNvSpPr>
          <p:nvPr>
            <p:ph sz="quarter" idx="13"/>
          </p:nvPr>
        </p:nvSpPr>
        <p:spPr>
          <a:xfrm>
            <a:off x="755650" y="1196975"/>
            <a:ext cx="7632700" cy="5175250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ct val="5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fr-CA" sz="2300" b="1" dirty="0" smtClean="0"/>
              <a:t>Instruments : administration 2 fois/année</a:t>
            </a:r>
            <a:r>
              <a:rPr lang="fr-CA" sz="1600" b="1" dirty="0" smtClean="0"/>
              <a:t> </a:t>
            </a:r>
            <a:br>
              <a:rPr lang="fr-CA" sz="1600" b="1" dirty="0" smtClean="0"/>
            </a:br>
            <a:endParaRPr lang="fr-CA" sz="1600" b="1" dirty="0" smtClean="0"/>
          </a:p>
          <a:p>
            <a:pPr marL="0" indent="0">
              <a:lnSpc>
                <a:spcPct val="80000"/>
              </a:lnSpc>
              <a:spcAft>
                <a:spcPct val="50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fr-CA" sz="1800" dirty="0" smtClean="0"/>
              <a:t>Test : Risque de décrochage : </a:t>
            </a:r>
            <a:r>
              <a:rPr lang="fr-CA" sz="1800" i="1" dirty="0" smtClean="0"/>
              <a:t>Décisions</a:t>
            </a:r>
            <a:r>
              <a:rPr lang="fr-CA" sz="1800" dirty="0" smtClean="0"/>
              <a:t> </a:t>
            </a:r>
          </a:p>
          <a:p>
            <a:pPr marL="0" indent="0" algn="just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chemeClr val="tx1"/>
              </a:buClr>
              <a:buFont typeface="Monotype Sorts"/>
              <a:buNone/>
            </a:pPr>
            <a:r>
              <a:rPr lang="fr-CA" sz="2300" dirty="0" smtClean="0"/>
              <a:t>Variables personnelles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fr-CA" sz="1800" dirty="0" smtClean="0"/>
              <a:t>Dépression</a:t>
            </a:r>
            <a:r>
              <a:rPr lang="fr-CA" sz="1800" i="1" dirty="0" smtClean="0"/>
              <a:t> </a:t>
            </a:r>
            <a:r>
              <a:rPr lang="fr-CA" sz="1800" dirty="0" smtClean="0"/>
              <a:t>: </a:t>
            </a:r>
            <a:r>
              <a:rPr lang="fr-CA" sz="1800" i="1" dirty="0" smtClean="0"/>
              <a:t>Beck </a:t>
            </a:r>
            <a:r>
              <a:rPr lang="fr-CA" sz="1800" i="1" dirty="0" err="1" smtClean="0"/>
              <a:t>depression</a:t>
            </a:r>
            <a:r>
              <a:rPr lang="fr-CA" sz="1800" i="1" dirty="0" smtClean="0"/>
              <a:t> </a:t>
            </a:r>
            <a:r>
              <a:rPr lang="fr-CA" sz="1800" i="1" dirty="0" err="1" smtClean="0"/>
              <a:t>inventory</a:t>
            </a:r>
            <a:r>
              <a:rPr lang="fr-CA" sz="1800" i="1" dirty="0" smtClean="0"/>
              <a:t> </a:t>
            </a:r>
            <a:r>
              <a:rPr lang="fr-CA" sz="1800" dirty="0" smtClean="0"/>
              <a:t>(BDI)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fr-CA" sz="1800" i="1" dirty="0" err="1" smtClean="0"/>
              <a:t>Coping</a:t>
            </a:r>
            <a:r>
              <a:rPr lang="fr-CA" sz="1800" dirty="0" smtClean="0"/>
              <a:t> : </a:t>
            </a:r>
            <a:r>
              <a:rPr lang="fr-CA" sz="1800" i="1" dirty="0" err="1" smtClean="0"/>
              <a:t>Ways</a:t>
            </a:r>
            <a:r>
              <a:rPr lang="fr-CA" sz="1800" i="1" dirty="0" smtClean="0"/>
              <a:t> of </a:t>
            </a:r>
            <a:r>
              <a:rPr lang="fr-CA" sz="1800" i="1" dirty="0" err="1" smtClean="0"/>
              <a:t>coping</a:t>
            </a:r>
            <a:r>
              <a:rPr lang="fr-CA" sz="1800" i="1" dirty="0" smtClean="0"/>
              <a:t> Questionnaire</a:t>
            </a:r>
            <a:r>
              <a:rPr lang="fr-CA" sz="1800" dirty="0" smtClean="0"/>
              <a:t> (WCQ)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fr-CA" sz="1800" dirty="0" smtClean="0"/>
              <a:t>Troubles du comportement : </a:t>
            </a:r>
            <a:r>
              <a:rPr lang="fr-CA" sz="1800" i="1" dirty="0" smtClean="0"/>
              <a:t>Social </a:t>
            </a:r>
            <a:r>
              <a:rPr lang="fr-CA" sz="1800" i="1" dirty="0" err="1" smtClean="0"/>
              <a:t>skills</a:t>
            </a:r>
            <a:r>
              <a:rPr lang="fr-CA" sz="1800" i="1" dirty="0" smtClean="0"/>
              <a:t> rating system</a:t>
            </a:r>
            <a:r>
              <a:rPr lang="fr-CA" sz="1800" dirty="0" smtClean="0"/>
              <a:t> (SSRS)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fr-CA" sz="1800" dirty="0" smtClean="0"/>
              <a:t>Délinquance : </a:t>
            </a:r>
            <a:r>
              <a:rPr lang="fr-CA" sz="1800" i="1" dirty="0" smtClean="0"/>
              <a:t>Délinquance auto-révélée</a:t>
            </a:r>
            <a:r>
              <a:rPr lang="fr-CA" sz="1800" dirty="0" smtClean="0"/>
              <a:t> (MASPAQ)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fr-CA" sz="1800" dirty="0" smtClean="0"/>
              <a:t>Rendement scolaire : résultats en mathématique et en français</a:t>
            </a:r>
            <a:endParaRPr lang="fr-CA" sz="1800" i="1" dirty="0" smtClean="0"/>
          </a:p>
          <a:p>
            <a:pPr marL="0" indent="0" algn="just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chemeClr val="tx1"/>
              </a:buClr>
              <a:buSzPct val="165000"/>
              <a:buFont typeface="Wingdings" pitchFamily="2" charset="2"/>
              <a:buNone/>
            </a:pPr>
            <a:r>
              <a:rPr lang="fr-CA" sz="2300" dirty="0" smtClean="0"/>
              <a:t>Variables familiales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fr-CA" sz="1800" dirty="0" smtClean="0"/>
              <a:t>Style parental : </a:t>
            </a:r>
            <a:r>
              <a:rPr lang="fr-CA" sz="1800" i="1" dirty="0" err="1" smtClean="0"/>
              <a:t>Parenting</a:t>
            </a:r>
            <a:r>
              <a:rPr lang="fr-CA" sz="1800" i="1" dirty="0" smtClean="0"/>
              <a:t> style and </a:t>
            </a:r>
            <a:r>
              <a:rPr lang="fr-CA" sz="1800" i="1" dirty="0" err="1" smtClean="0"/>
              <a:t>involvement</a:t>
            </a:r>
            <a:r>
              <a:rPr lang="fr-CA" sz="1800" i="1" dirty="0" smtClean="0"/>
              <a:t> questionnaires</a:t>
            </a:r>
            <a:endParaRPr lang="fr-CA" sz="1800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fr-CA" sz="1800" dirty="0" smtClean="0"/>
              <a:t>Climat familial : </a:t>
            </a:r>
            <a:r>
              <a:rPr lang="fr-CA" sz="1800" i="1" dirty="0" err="1" smtClean="0"/>
              <a:t>Family</a:t>
            </a:r>
            <a:r>
              <a:rPr lang="fr-CA" sz="1800" i="1" dirty="0" smtClean="0"/>
              <a:t> </a:t>
            </a:r>
            <a:r>
              <a:rPr lang="fr-CA" sz="1800" i="1" dirty="0" err="1" smtClean="0"/>
              <a:t>environment</a:t>
            </a:r>
            <a:r>
              <a:rPr lang="fr-CA" sz="1800" i="1" dirty="0" smtClean="0"/>
              <a:t> </a:t>
            </a:r>
            <a:r>
              <a:rPr lang="fr-CA" sz="1800" i="1" dirty="0" err="1" smtClean="0"/>
              <a:t>scale</a:t>
            </a:r>
            <a:endParaRPr lang="fr-CA" sz="1800" dirty="0" smtClean="0"/>
          </a:p>
          <a:p>
            <a:pPr marL="0" indent="0" algn="just">
              <a:lnSpc>
                <a:spcPct val="80000"/>
              </a:lnSpc>
              <a:spcBef>
                <a:spcPct val="50000"/>
              </a:spcBef>
              <a:spcAft>
                <a:spcPct val="5000"/>
              </a:spcAft>
              <a:buClr>
                <a:schemeClr val="tx1"/>
              </a:buClr>
              <a:buFont typeface="Monotype Sorts"/>
              <a:buNone/>
            </a:pPr>
            <a:r>
              <a:rPr lang="fr-CA" sz="2300" dirty="0" smtClean="0"/>
              <a:t>Variables scolaires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fr-CA" sz="1800" dirty="0" smtClean="0"/>
              <a:t>Climat de classe : </a:t>
            </a:r>
            <a:r>
              <a:rPr lang="fr-CA" sz="1800" i="1" dirty="0" smtClean="0"/>
              <a:t>The </a:t>
            </a:r>
            <a:r>
              <a:rPr lang="fr-CA" sz="1800" i="1" dirty="0" err="1" smtClean="0"/>
              <a:t>classroom</a:t>
            </a:r>
            <a:r>
              <a:rPr lang="fr-CA" sz="1800" i="1" dirty="0" smtClean="0"/>
              <a:t> </a:t>
            </a:r>
            <a:r>
              <a:rPr lang="fr-CA" sz="1800" i="1" dirty="0" err="1" smtClean="0"/>
              <a:t>environment</a:t>
            </a:r>
            <a:r>
              <a:rPr lang="fr-CA" sz="1800" i="1" dirty="0" smtClean="0"/>
              <a:t> </a:t>
            </a:r>
            <a:r>
              <a:rPr lang="fr-CA" sz="1800" i="1" dirty="0" err="1" smtClean="0"/>
              <a:t>scale</a:t>
            </a:r>
            <a:endParaRPr lang="fr-CA" sz="1800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fr-CA" sz="1800" dirty="0" smtClean="0"/>
              <a:t>Relation enseignant-élève : attitude du professeur envers l’élève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06725" y="476250"/>
            <a:ext cx="29384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3600" b="1">
                <a:solidFill>
                  <a:srgbClr val="777777"/>
                </a:solidFill>
                <a:latin typeface="Lucida Sans Unicode" pitchFamily="34" charset="0"/>
                <a:cs typeface="Arial" charset="0"/>
              </a:rPr>
              <a:t>Les mesures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000875" y="131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CH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581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14450" y="620713"/>
            <a:ext cx="6858000" cy="5472112"/>
          </a:xfrm>
        </p:spPr>
        <p:txBody>
          <a:bodyPr>
            <a:normAutofit fontScale="92500"/>
          </a:bodyPr>
          <a:lstStyle/>
          <a:p>
            <a:pPr marL="287338" indent="-287338">
              <a:lnSpc>
                <a:spcPct val="80000"/>
              </a:lnSpc>
            </a:pPr>
            <a:r>
              <a:rPr lang="fr-C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Typologie</a:t>
            </a:r>
            <a:r>
              <a:rPr lang="fr-CA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d’élèves à risque de décrochage </a:t>
            </a:r>
            <a:endParaRPr lang="fr-CA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87338" indent="-287338" algn="l">
              <a:lnSpc>
                <a:spcPct val="80000"/>
              </a:lnSpc>
            </a:pPr>
            <a:endParaRPr lang="fr-CA" sz="2100" i="1" dirty="0" smtClean="0">
              <a:solidFill>
                <a:schemeClr val="tx2"/>
              </a:solidFill>
            </a:endParaRPr>
          </a:p>
          <a:p>
            <a:pPr marL="287338" indent="-287338" algn="l"/>
            <a:r>
              <a:rPr lang="fr-CA" sz="2100" i="1" dirty="0" smtClean="0">
                <a:solidFill>
                  <a:schemeClr val="tx2"/>
                </a:solidFill>
              </a:rPr>
              <a:t>Le type </a:t>
            </a:r>
            <a:r>
              <a:rPr lang="fr-CA" sz="2100" b="1" i="1" dirty="0" smtClean="0">
                <a:solidFill>
                  <a:schemeClr val="tx2"/>
                </a:solidFill>
              </a:rPr>
              <a:t>« Peu intéressé / peu motivé»</a:t>
            </a:r>
            <a:r>
              <a:rPr lang="fr-CA" sz="2500" i="1" dirty="0" smtClean="0">
                <a:solidFill>
                  <a:schemeClr val="tx2"/>
                </a:solidFill>
              </a:rPr>
              <a:t> </a:t>
            </a:r>
            <a:br>
              <a:rPr lang="fr-CA" sz="2500" i="1" dirty="0" smtClean="0">
                <a:solidFill>
                  <a:schemeClr val="tx2"/>
                </a:solidFill>
              </a:rPr>
            </a:br>
            <a:r>
              <a:rPr lang="fr-CA" sz="1600" i="1" dirty="0" smtClean="0">
                <a:solidFill>
                  <a:schemeClr val="tx2"/>
                </a:solidFill>
              </a:rPr>
              <a:t>(+-)12 % des élèves à risque de décrocher.</a:t>
            </a:r>
            <a:br>
              <a:rPr lang="fr-CA" sz="1600" i="1" dirty="0" smtClean="0">
                <a:solidFill>
                  <a:schemeClr val="tx2"/>
                </a:solidFill>
              </a:rPr>
            </a:br>
            <a:endParaRPr lang="fr-CA" sz="1600" i="1" dirty="0" smtClean="0">
              <a:solidFill>
                <a:schemeClr val="tx2"/>
              </a:solidFill>
            </a:endParaRPr>
          </a:p>
          <a:p>
            <a:pPr marL="287338" indent="-287338" algn="l"/>
            <a:r>
              <a:rPr lang="fr-CA" sz="2100" i="1" dirty="0" smtClean="0">
                <a:solidFill>
                  <a:schemeClr val="tx2"/>
                </a:solidFill>
              </a:rPr>
              <a:t>Le type </a:t>
            </a:r>
            <a:r>
              <a:rPr lang="fr-CA" sz="2100" b="1" i="1" dirty="0" smtClean="0">
                <a:solidFill>
                  <a:schemeClr val="tx2"/>
                </a:solidFill>
              </a:rPr>
              <a:t>« Problèmes  de comportement »</a:t>
            </a:r>
            <a:r>
              <a:rPr lang="fr-CA" sz="2500" i="1" dirty="0" smtClean="0">
                <a:solidFill>
                  <a:schemeClr val="tx2"/>
                </a:solidFill>
              </a:rPr>
              <a:t> </a:t>
            </a:r>
            <a:br>
              <a:rPr lang="fr-CA" sz="2500" i="1" dirty="0" smtClean="0">
                <a:solidFill>
                  <a:schemeClr val="tx2"/>
                </a:solidFill>
              </a:rPr>
            </a:br>
            <a:r>
              <a:rPr lang="fr-CA" sz="1600" i="1" dirty="0" smtClean="0">
                <a:solidFill>
                  <a:schemeClr val="tx2"/>
                </a:solidFill>
              </a:rPr>
              <a:t>(+-) 56% des élèves à risque de décrocher.</a:t>
            </a:r>
          </a:p>
          <a:p>
            <a:pPr marL="287338" indent="-287338" algn="l"/>
            <a:endParaRPr lang="fr-CA" sz="1600" i="1" dirty="0" smtClean="0">
              <a:solidFill>
                <a:schemeClr val="tx2"/>
              </a:solidFill>
            </a:endParaRPr>
          </a:p>
          <a:p>
            <a:pPr marL="287338" indent="-287338" algn="l"/>
            <a:r>
              <a:rPr lang="fr-CA" sz="2100" i="1" dirty="0" smtClean="0">
                <a:solidFill>
                  <a:schemeClr val="tx2"/>
                </a:solidFill>
              </a:rPr>
              <a:t>Le type </a:t>
            </a:r>
            <a:r>
              <a:rPr lang="fr-CA" sz="2100" b="1" i="1" dirty="0" smtClean="0">
                <a:solidFill>
                  <a:schemeClr val="tx2"/>
                </a:solidFill>
              </a:rPr>
              <a:t>« Comportements antisociaux cachés »</a:t>
            </a:r>
            <a:r>
              <a:rPr lang="fr-CA" sz="2500" i="1" dirty="0" smtClean="0">
                <a:solidFill>
                  <a:schemeClr val="tx2"/>
                </a:solidFill>
              </a:rPr>
              <a:t> </a:t>
            </a:r>
            <a:br>
              <a:rPr lang="fr-CA" sz="2500" i="1" dirty="0" smtClean="0">
                <a:solidFill>
                  <a:schemeClr val="tx2"/>
                </a:solidFill>
              </a:rPr>
            </a:br>
            <a:r>
              <a:rPr lang="fr-CA" sz="1600" i="1" dirty="0" smtClean="0">
                <a:solidFill>
                  <a:schemeClr val="tx2"/>
                </a:solidFill>
              </a:rPr>
              <a:t>(+-) 5 % des élèves à risque de décrocher (agressions mineures cachées, vandalisme, vols à l’étalage, vente de drogue, etc.).</a:t>
            </a:r>
            <a:br>
              <a:rPr lang="fr-CA" sz="1600" i="1" dirty="0" smtClean="0">
                <a:solidFill>
                  <a:schemeClr val="tx2"/>
                </a:solidFill>
              </a:rPr>
            </a:br>
            <a:endParaRPr lang="fr-CA" sz="1600" i="1" dirty="0" smtClean="0">
              <a:solidFill>
                <a:schemeClr val="tx2"/>
              </a:solidFill>
            </a:endParaRPr>
          </a:p>
          <a:p>
            <a:pPr marL="287338" indent="-287338" algn="l"/>
            <a:r>
              <a:rPr lang="fr-CA" sz="2100" i="1" dirty="0" smtClean="0">
                <a:solidFill>
                  <a:schemeClr val="tx2"/>
                </a:solidFill>
              </a:rPr>
              <a:t>Le type </a:t>
            </a:r>
            <a:r>
              <a:rPr lang="fr-CA" sz="2100" b="1" i="1" dirty="0" smtClean="0">
                <a:solidFill>
                  <a:schemeClr val="tx2"/>
                </a:solidFill>
              </a:rPr>
              <a:t>« Dépressif »</a:t>
            </a:r>
            <a:r>
              <a:rPr lang="fr-CA" sz="2500" i="1" dirty="0" smtClean="0">
                <a:solidFill>
                  <a:schemeClr val="tx2"/>
                </a:solidFill>
              </a:rPr>
              <a:t> </a:t>
            </a:r>
            <a:br>
              <a:rPr lang="fr-CA" sz="2500" i="1" dirty="0" smtClean="0">
                <a:solidFill>
                  <a:schemeClr val="tx2"/>
                </a:solidFill>
              </a:rPr>
            </a:br>
            <a:r>
              <a:rPr lang="fr-CA" sz="1600" i="1" dirty="0" smtClean="0">
                <a:solidFill>
                  <a:schemeClr val="tx2"/>
                </a:solidFill>
              </a:rPr>
              <a:t>(+-) 19 % des élèves à risque de décrocher.</a:t>
            </a:r>
          </a:p>
          <a:p>
            <a:pPr marL="287338" indent="-287338" algn="l"/>
            <a:endParaRPr lang="fr-CA" sz="1600" i="1" dirty="0" smtClean="0">
              <a:solidFill>
                <a:schemeClr val="tx2"/>
              </a:solidFill>
            </a:endParaRPr>
          </a:p>
          <a:p>
            <a:pPr marL="287338" indent="-287338" algn="l"/>
            <a:r>
              <a:rPr lang="fr-CA" sz="2100" i="1" dirty="0" smtClean="0">
                <a:solidFill>
                  <a:schemeClr val="tx2"/>
                </a:solidFill>
              </a:rPr>
              <a:t>Le type </a:t>
            </a:r>
            <a:r>
              <a:rPr lang="fr-CA" sz="2100" b="1" i="1" dirty="0" smtClean="0">
                <a:solidFill>
                  <a:schemeClr val="tx2"/>
                </a:solidFill>
              </a:rPr>
              <a:t>«  Atypique »</a:t>
            </a:r>
            <a:r>
              <a:rPr lang="fr-CA" sz="2100" i="1" dirty="0" smtClean="0">
                <a:solidFill>
                  <a:schemeClr val="tx2"/>
                </a:solidFill>
              </a:rPr>
              <a:t/>
            </a:r>
            <a:br>
              <a:rPr lang="fr-CA" sz="2100" i="1" dirty="0" smtClean="0">
                <a:solidFill>
                  <a:schemeClr val="tx2"/>
                </a:solidFill>
              </a:rPr>
            </a:br>
            <a:r>
              <a:rPr lang="fr-CA" sz="1600" i="1" dirty="0" smtClean="0">
                <a:solidFill>
                  <a:schemeClr val="tx2"/>
                </a:solidFill>
              </a:rPr>
              <a:t>(+-) 8 % des élèves à risque de décrocher.</a:t>
            </a:r>
          </a:p>
        </p:txBody>
      </p:sp>
      <p:graphicFrame>
        <p:nvGraphicFramePr>
          <p:cNvPr id="21674" name="Object 170"/>
          <p:cNvGraphicFramePr>
            <a:graphicFrameLocks noChangeAspect="1"/>
          </p:cNvGraphicFramePr>
          <p:nvPr/>
        </p:nvGraphicFramePr>
        <p:xfrm>
          <a:off x="525463" y="2160588"/>
          <a:ext cx="6873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Clip" r:id="rId3" imgW="2847975" imgH="3162300" progId="">
                  <p:embed/>
                </p:oleObj>
              </mc:Choice>
              <mc:Fallback>
                <p:oleObj name="Clip" r:id="rId3" imgW="2847975" imgH="3162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160588"/>
                        <a:ext cx="687387" cy="76358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78" name="Picture 4" descr="j00787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364038"/>
            <a:ext cx="309563" cy="649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1679" name="Picture 5" descr="j00787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8" y="3141663"/>
            <a:ext cx="363537" cy="9350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21675" name="Object 171"/>
          <p:cNvGraphicFramePr>
            <a:graphicFrameLocks noChangeAspect="1"/>
          </p:cNvGraphicFramePr>
          <p:nvPr/>
        </p:nvGraphicFramePr>
        <p:xfrm>
          <a:off x="784225" y="1092200"/>
          <a:ext cx="41751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lip" r:id="rId7" imgW="1857375" imgH="3995738" progId="">
                  <p:embed/>
                </p:oleObj>
              </mc:Choice>
              <mc:Fallback>
                <p:oleObj name="Clip" r:id="rId7" imgW="1857375" imgH="3995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1092200"/>
                        <a:ext cx="417513" cy="896938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76" name="Object 172"/>
          <p:cNvGraphicFramePr>
            <a:graphicFrameLocks noChangeAspect="1"/>
          </p:cNvGraphicFramePr>
          <p:nvPr/>
        </p:nvGraphicFramePr>
        <p:xfrm>
          <a:off x="684213" y="5157788"/>
          <a:ext cx="4159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Clip" r:id="rId9" imgW="1622066" imgH="3934305" progId="">
                  <p:embed/>
                </p:oleObj>
              </mc:Choice>
              <mc:Fallback>
                <p:oleObj name="Clip" r:id="rId9" imgW="1622066" imgH="39343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157788"/>
                        <a:ext cx="415925" cy="10080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0063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885113" cy="10525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CA" sz="1600" dirty="0" smtClean="0"/>
              <a:t>Modèle  multidimensionnel et explicatif du décrochage scolaire.</a:t>
            </a:r>
            <a:br>
              <a:rPr lang="fr-CA" sz="1600" dirty="0" smtClean="0"/>
            </a:br>
            <a:r>
              <a:rPr lang="fr-CA" sz="1600" dirty="0" smtClean="0"/>
              <a:t>Analyses d’équations structurales)</a:t>
            </a:r>
            <a:br>
              <a:rPr lang="fr-CA" sz="1600" dirty="0" smtClean="0"/>
            </a:br>
            <a:r>
              <a:rPr lang="fr-CA" sz="1600" dirty="0" smtClean="0"/>
              <a:t>(Fortin. Marcotte, Diallo, Royer et Potvin, (2012)</a:t>
            </a:r>
            <a:br>
              <a:rPr lang="fr-CA" sz="1600" dirty="0" smtClean="0"/>
            </a:br>
            <a:r>
              <a:rPr lang="fr-CA" sz="1600" dirty="0" smtClean="0"/>
              <a:t>(</a:t>
            </a:r>
            <a:r>
              <a:rPr lang="fr-CA" sz="1600" dirty="0" err="1" smtClean="0"/>
              <a:t>European</a:t>
            </a:r>
            <a:r>
              <a:rPr lang="fr-CA" sz="1600" dirty="0" smtClean="0"/>
              <a:t> Journal of </a:t>
            </a:r>
            <a:r>
              <a:rPr lang="fr-CA" sz="1600" dirty="0" err="1" smtClean="0"/>
              <a:t>Psychology</a:t>
            </a:r>
            <a:r>
              <a:rPr lang="fr-CA" sz="1600" dirty="0" smtClean="0"/>
              <a:t> of </a:t>
            </a:r>
            <a:r>
              <a:rPr lang="fr-CA" sz="1600" dirty="0" err="1" smtClean="0"/>
              <a:t>Education</a:t>
            </a:r>
            <a:r>
              <a:rPr lang="fr-CA" sz="1600" dirty="0" smtClean="0"/>
              <a:t>)</a:t>
            </a:r>
          </a:p>
        </p:txBody>
      </p:sp>
      <p:sp>
        <p:nvSpPr>
          <p:cNvPr id="45058" name="Rectangle 56"/>
          <p:cNvSpPr>
            <a:spLocks noChangeArrowheads="1"/>
          </p:cNvSpPr>
          <p:nvPr/>
        </p:nvSpPr>
        <p:spPr bwMode="auto">
          <a:xfrm>
            <a:off x="57150" y="71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2400">
              <a:latin typeface="Times New Roman" pitchFamily="18" charset="0"/>
            </a:endParaRPr>
          </a:p>
        </p:txBody>
      </p:sp>
      <p:sp>
        <p:nvSpPr>
          <p:cNvPr id="45059" name="Rectangle 80"/>
          <p:cNvSpPr>
            <a:spLocks noChangeArrowheads="1"/>
          </p:cNvSpPr>
          <p:nvPr/>
        </p:nvSpPr>
        <p:spPr bwMode="auto">
          <a:xfrm>
            <a:off x="57150" y="1860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2400">
              <a:latin typeface="Times New Roman" pitchFamily="18" charset="0"/>
            </a:endParaRPr>
          </a:p>
        </p:txBody>
      </p:sp>
      <p:sp>
        <p:nvSpPr>
          <p:cNvPr id="45060" name="Rectangle 81"/>
          <p:cNvSpPr>
            <a:spLocks noChangeArrowheads="1"/>
          </p:cNvSpPr>
          <p:nvPr/>
        </p:nvSpPr>
        <p:spPr bwMode="auto">
          <a:xfrm>
            <a:off x="684213" y="1700213"/>
            <a:ext cx="1584325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1600" dirty="0"/>
              <a:t>Faible statut </a:t>
            </a:r>
          </a:p>
          <a:p>
            <a:pPr algn="ctr"/>
            <a:r>
              <a:rPr lang="fr-CA" sz="1600" dirty="0"/>
              <a:t>socioéconomique</a:t>
            </a:r>
          </a:p>
        </p:txBody>
      </p:sp>
      <p:sp>
        <p:nvSpPr>
          <p:cNvPr id="45061" name="Rectangle 82"/>
          <p:cNvSpPr>
            <a:spLocks noChangeArrowheads="1"/>
          </p:cNvSpPr>
          <p:nvPr/>
        </p:nvSpPr>
        <p:spPr bwMode="auto">
          <a:xfrm>
            <a:off x="6443663" y="1844675"/>
            <a:ext cx="1295400" cy="576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dirty="0"/>
              <a:t>Genre</a:t>
            </a:r>
          </a:p>
          <a:p>
            <a:pPr algn="ctr"/>
            <a:r>
              <a:rPr lang="fr-CA" dirty="0"/>
              <a:t>(garçon)</a:t>
            </a:r>
          </a:p>
        </p:txBody>
      </p:sp>
      <p:sp>
        <p:nvSpPr>
          <p:cNvPr id="45062" name="Rectangle 83"/>
          <p:cNvSpPr>
            <a:spLocks noChangeArrowheads="1"/>
          </p:cNvSpPr>
          <p:nvPr/>
        </p:nvSpPr>
        <p:spPr bwMode="auto">
          <a:xfrm>
            <a:off x="7237413" y="4148138"/>
            <a:ext cx="1655762" cy="57626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</a:rPr>
              <a:t>DÉCROCHAGE</a:t>
            </a:r>
          </a:p>
        </p:txBody>
      </p:sp>
      <p:sp>
        <p:nvSpPr>
          <p:cNvPr id="45063" name="Oval 84"/>
          <p:cNvSpPr>
            <a:spLocks noChangeArrowheads="1"/>
          </p:cNvSpPr>
          <p:nvPr/>
        </p:nvSpPr>
        <p:spPr bwMode="auto">
          <a:xfrm>
            <a:off x="349250" y="3141663"/>
            <a:ext cx="2232025" cy="863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1600" dirty="0"/>
              <a:t>Relation </a:t>
            </a:r>
          </a:p>
          <a:p>
            <a:pPr algn="ctr"/>
            <a:r>
              <a:rPr lang="fr-CA" sz="1600" dirty="0"/>
              <a:t>parents-adolescent</a:t>
            </a:r>
          </a:p>
          <a:p>
            <a:pPr algn="ctr"/>
            <a:r>
              <a:rPr lang="fr-CA" sz="1600" dirty="0"/>
              <a:t>détériorée</a:t>
            </a:r>
          </a:p>
        </p:txBody>
      </p:sp>
      <p:sp>
        <p:nvSpPr>
          <p:cNvPr id="45064" name="Oval 85"/>
          <p:cNvSpPr>
            <a:spLocks noChangeArrowheads="1"/>
          </p:cNvSpPr>
          <p:nvPr/>
        </p:nvSpPr>
        <p:spPr bwMode="auto">
          <a:xfrm>
            <a:off x="395288" y="5589588"/>
            <a:ext cx="2087562" cy="9350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1600" dirty="0"/>
              <a:t>Dépression et</a:t>
            </a:r>
          </a:p>
          <a:p>
            <a:pPr algn="ctr"/>
            <a:r>
              <a:rPr lang="fr-CA" sz="1600" dirty="0"/>
              <a:t>difficultés</a:t>
            </a:r>
          </a:p>
          <a:p>
            <a:pPr algn="ctr"/>
            <a:r>
              <a:rPr lang="fr-CA" sz="1600" dirty="0"/>
              <a:t>familiales</a:t>
            </a:r>
          </a:p>
        </p:txBody>
      </p:sp>
      <p:sp>
        <p:nvSpPr>
          <p:cNvPr id="45065" name="Oval 86"/>
          <p:cNvSpPr>
            <a:spLocks noChangeArrowheads="1"/>
          </p:cNvSpPr>
          <p:nvPr/>
        </p:nvSpPr>
        <p:spPr bwMode="auto">
          <a:xfrm>
            <a:off x="3779838" y="5627688"/>
            <a:ext cx="1943100" cy="863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1600" dirty="0"/>
              <a:t>Climat de classe</a:t>
            </a:r>
          </a:p>
          <a:p>
            <a:pPr algn="ctr"/>
            <a:r>
              <a:rPr lang="fr-CA" sz="1600" dirty="0"/>
              <a:t>négatif</a:t>
            </a:r>
          </a:p>
        </p:txBody>
      </p:sp>
      <p:sp>
        <p:nvSpPr>
          <p:cNvPr id="45066" name="Oval 87"/>
          <p:cNvSpPr>
            <a:spLocks noChangeArrowheads="1"/>
          </p:cNvSpPr>
          <p:nvPr/>
        </p:nvSpPr>
        <p:spPr bwMode="auto">
          <a:xfrm>
            <a:off x="4140200" y="4005263"/>
            <a:ext cx="2017713" cy="86518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1600" dirty="0"/>
              <a:t>Faible </a:t>
            </a:r>
          </a:p>
          <a:p>
            <a:pPr algn="ctr"/>
            <a:r>
              <a:rPr lang="fr-CA" sz="1600" dirty="0"/>
              <a:t>réussite scolaire</a:t>
            </a:r>
          </a:p>
        </p:txBody>
      </p:sp>
      <p:sp>
        <p:nvSpPr>
          <p:cNvPr id="45067" name="Oval 88"/>
          <p:cNvSpPr>
            <a:spLocks noChangeArrowheads="1"/>
          </p:cNvSpPr>
          <p:nvPr/>
        </p:nvSpPr>
        <p:spPr bwMode="auto">
          <a:xfrm>
            <a:off x="3924300" y="2276475"/>
            <a:ext cx="1871663" cy="10080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1600" dirty="0"/>
              <a:t>Interactions </a:t>
            </a:r>
          </a:p>
          <a:p>
            <a:pPr algn="ctr"/>
            <a:r>
              <a:rPr lang="fr-CA" sz="1600" dirty="0"/>
              <a:t>à l’école </a:t>
            </a:r>
          </a:p>
          <a:p>
            <a:pPr algn="ctr"/>
            <a:r>
              <a:rPr lang="fr-CA" sz="1600" dirty="0"/>
              <a:t>négatives </a:t>
            </a:r>
          </a:p>
        </p:txBody>
      </p:sp>
      <p:cxnSp>
        <p:nvCxnSpPr>
          <p:cNvPr id="45068" name="AutoShape 92"/>
          <p:cNvCxnSpPr>
            <a:cxnSpLocks noChangeShapeType="1"/>
            <a:stCxn id="45060" idx="2"/>
            <a:endCxn id="45063" idx="0"/>
          </p:cNvCxnSpPr>
          <p:nvPr/>
        </p:nvCxnSpPr>
        <p:spPr bwMode="auto">
          <a:xfrm flipH="1">
            <a:off x="1465263" y="2276475"/>
            <a:ext cx="11112" cy="850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069" name="AutoShape 93"/>
          <p:cNvCxnSpPr>
            <a:cxnSpLocks noChangeShapeType="1"/>
            <a:stCxn id="45063" idx="4"/>
            <a:endCxn id="45064" idx="0"/>
          </p:cNvCxnSpPr>
          <p:nvPr/>
        </p:nvCxnSpPr>
        <p:spPr bwMode="auto">
          <a:xfrm flipH="1">
            <a:off x="1439863" y="4019550"/>
            <a:ext cx="25400" cy="1555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cxnSp>
        <p:nvCxnSpPr>
          <p:cNvPr id="45070" name="AutoShape 94"/>
          <p:cNvCxnSpPr>
            <a:cxnSpLocks noChangeShapeType="1"/>
            <a:stCxn id="45064" idx="6"/>
            <a:endCxn id="45065" idx="2"/>
          </p:cNvCxnSpPr>
          <p:nvPr/>
        </p:nvCxnSpPr>
        <p:spPr bwMode="auto">
          <a:xfrm>
            <a:off x="2497138" y="6057900"/>
            <a:ext cx="1268412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071" name="AutoShape 95"/>
          <p:cNvCxnSpPr>
            <a:cxnSpLocks noChangeShapeType="1"/>
            <a:stCxn id="45065" idx="0"/>
            <a:endCxn id="45066" idx="4"/>
          </p:cNvCxnSpPr>
          <p:nvPr/>
        </p:nvCxnSpPr>
        <p:spPr bwMode="auto">
          <a:xfrm flipV="1">
            <a:off x="4751388" y="4884738"/>
            <a:ext cx="398462" cy="7286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072" name="AutoShape 96"/>
          <p:cNvCxnSpPr>
            <a:cxnSpLocks noChangeShapeType="1"/>
            <a:stCxn id="45060" idx="3"/>
            <a:endCxn id="45066" idx="2"/>
          </p:cNvCxnSpPr>
          <p:nvPr/>
        </p:nvCxnSpPr>
        <p:spPr bwMode="auto">
          <a:xfrm>
            <a:off x="2268538" y="1989138"/>
            <a:ext cx="1857375" cy="24495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073" name="AutoShape 97"/>
          <p:cNvCxnSpPr>
            <a:cxnSpLocks noChangeShapeType="1"/>
            <a:stCxn id="45060" idx="3"/>
            <a:endCxn id="45067" idx="2"/>
          </p:cNvCxnSpPr>
          <p:nvPr/>
        </p:nvCxnSpPr>
        <p:spPr bwMode="auto">
          <a:xfrm>
            <a:off x="2268538" y="1989138"/>
            <a:ext cx="1641475" cy="7921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074" name="AutoShape 98"/>
          <p:cNvCxnSpPr>
            <a:cxnSpLocks noChangeShapeType="1"/>
            <a:stCxn id="45067" idx="3"/>
            <a:endCxn id="45064" idx="7"/>
          </p:cNvCxnSpPr>
          <p:nvPr/>
        </p:nvCxnSpPr>
        <p:spPr bwMode="auto">
          <a:xfrm flipH="1">
            <a:off x="2176463" y="3151188"/>
            <a:ext cx="2022475" cy="2560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075" name="AutoShape 99"/>
          <p:cNvCxnSpPr>
            <a:cxnSpLocks noChangeShapeType="1"/>
            <a:stCxn id="45067" idx="4"/>
            <a:endCxn id="45066" idx="0"/>
          </p:cNvCxnSpPr>
          <p:nvPr/>
        </p:nvCxnSpPr>
        <p:spPr bwMode="auto">
          <a:xfrm>
            <a:off x="4860925" y="3298825"/>
            <a:ext cx="288925" cy="692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cxnSp>
        <p:nvCxnSpPr>
          <p:cNvPr id="45076" name="AutoShape 100"/>
          <p:cNvCxnSpPr>
            <a:cxnSpLocks noChangeShapeType="1"/>
            <a:stCxn id="45061" idx="1"/>
            <a:endCxn id="45067" idx="6"/>
          </p:cNvCxnSpPr>
          <p:nvPr/>
        </p:nvCxnSpPr>
        <p:spPr bwMode="auto">
          <a:xfrm flipH="1">
            <a:off x="5810250" y="2133600"/>
            <a:ext cx="633413" cy="647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077" name="AutoShape 101"/>
          <p:cNvCxnSpPr>
            <a:cxnSpLocks noChangeShapeType="1"/>
            <a:stCxn id="45061" idx="2"/>
            <a:endCxn id="45066" idx="7"/>
          </p:cNvCxnSpPr>
          <p:nvPr/>
        </p:nvCxnSpPr>
        <p:spPr bwMode="auto">
          <a:xfrm flipH="1">
            <a:off x="5862638" y="2420938"/>
            <a:ext cx="1228725" cy="16970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078" name="AutoShape 102"/>
          <p:cNvCxnSpPr>
            <a:cxnSpLocks noChangeShapeType="1"/>
            <a:stCxn id="45066" idx="6"/>
            <a:endCxn id="45062" idx="1"/>
          </p:cNvCxnSpPr>
          <p:nvPr/>
        </p:nvCxnSpPr>
        <p:spPr bwMode="auto">
          <a:xfrm flipV="1">
            <a:off x="6172200" y="4437063"/>
            <a:ext cx="105092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079" name="Rectangle 103"/>
          <p:cNvSpPr>
            <a:spLocks noChangeArrowheads="1"/>
          </p:cNvSpPr>
          <p:nvPr/>
        </p:nvSpPr>
        <p:spPr bwMode="auto">
          <a:xfrm>
            <a:off x="3132138" y="1125538"/>
            <a:ext cx="1728787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b="1"/>
              <a:t>12-13 ans</a:t>
            </a:r>
          </a:p>
        </p:txBody>
      </p:sp>
      <p:sp>
        <p:nvSpPr>
          <p:cNvPr id="45080" name="Rectangle 104"/>
          <p:cNvSpPr>
            <a:spLocks noChangeArrowheads="1"/>
          </p:cNvSpPr>
          <p:nvPr/>
        </p:nvSpPr>
        <p:spPr bwMode="auto">
          <a:xfrm>
            <a:off x="7092950" y="1125538"/>
            <a:ext cx="1728788" cy="431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b="1"/>
              <a:t>19 ans</a:t>
            </a:r>
          </a:p>
        </p:txBody>
      </p:sp>
      <p:sp>
        <p:nvSpPr>
          <p:cNvPr id="45081" name="Rectangle 105"/>
          <p:cNvSpPr>
            <a:spLocks noChangeArrowheads="1"/>
          </p:cNvSpPr>
          <p:nvPr/>
        </p:nvSpPr>
        <p:spPr bwMode="auto">
          <a:xfrm>
            <a:off x="6264275" y="6524625"/>
            <a:ext cx="28797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CA"/>
              <a:t>*p&lt;.05 **p&lt;.001 ***p&lt;.001</a:t>
            </a:r>
          </a:p>
        </p:txBody>
      </p:sp>
      <p:sp>
        <p:nvSpPr>
          <p:cNvPr id="45082" name="Text Box 106"/>
          <p:cNvSpPr txBox="1">
            <a:spLocks noChangeArrowheads="1"/>
          </p:cNvSpPr>
          <p:nvPr/>
        </p:nvSpPr>
        <p:spPr bwMode="auto">
          <a:xfrm>
            <a:off x="827088" y="23495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.14**</a:t>
            </a:r>
          </a:p>
        </p:txBody>
      </p:sp>
      <p:sp>
        <p:nvSpPr>
          <p:cNvPr id="45083" name="Text Box 108"/>
          <p:cNvSpPr txBox="1">
            <a:spLocks noChangeArrowheads="1"/>
          </p:cNvSpPr>
          <p:nvPr/>
        </p:nvSpPr>
        <p:spPr bwMode="auto">
          <a:xfrm>
            <a:off x="611188" y="4508500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.53***</a:t>
            </a:r>
          </a:p>
        </p:txBody>
      </p:sp>
      <p:sp>
        <p:nvSpPr>
          <p:cNvPr id="45084" name="Text Box 109"/>
          <p:cNvSpPr txBox="1">
            <a:spLocks noChangeArrowheads="1"/>
          </p:cNvSpPr>
          <p:nvPr/>
        </p:nvSpPr>
        <p:spPr bwMode="auto">
          <a:xfrm>
            <a:off x="2627313" y="5788025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.48***</a:t>
            </a:r>
          </a:p>
        </p:txBody>
      </p:sp>
      <p:sp>
        <p:nvSpPr>
          <p:cNvPr id="45085" name="Text Box 110"/>
          <p:cNvSpPr txBox="1">
            <a:spLocks noChangeArrowheads="1"/>
          </p:cNvSpPr>
          <p:nvPr/>
        </p:nvSpPr>
        <p:spPr bwMode="auto">
          <a:xfrm>
            <a:off x="2771775" y="198913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.17**</a:t>
            </a:r>
          </a:p>
        </p:txBody>
      </p:sp>
      <p:sp>
        <p:nvSpPr>
          <p:cNvPr id="45086" name="Text Box 111"/>
          <p:cNvSpPr txBox="1">
            <a:spLocks noChangeArrowheads="1"/>
          </p:cNvSpPr>
          <p:nvPr/>
        </p:nvSpPr>
        <p:spPr bwMode="auto">
          <a:xfrm>
            <a:off x="2051050" y="263683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.52***</a:t>
            </a:r>
          </a:p>
        </p:txBody>
      </p:sp>
      <p:sp>
        <p:nvSpPr>
          <p:cNvPr id="45087" name="Text Box 112"/>
          <p:cNvSpPr txBox="1">
            <a:spLocks noChangeArrowheads="1"/>
          </p:cNvSpPr>
          <p:nvPr/>
        </p:nvSpPr>
        <p:spPr bwMode="auto">
          <a:xfrm>
            <a:off x="2482850" y="4437063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.14*</a:t>
            </a:r>
          </a:p>
        </p:txBody>
      </p:sp>
      <p:sp>
        <p:nvSpPr>
          <p:cNvPr id="45088" name="Text Box 113"/>
          <p:cNvSpPr txBox="1">
            <a:spLocks noChangeArrowheads="1"/>
          </p:cNvSpPr>
          <p:nvPr/>
        </p:nvSpPr>
        <p:spPr bwMode="auto">
          <a:xfrm>
            <a:off x="4354513" y="5229225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.15*</a:t>
            </a:r>
          </a:p>
        </p:txBody>
      </p:sp>
      <p:sp>
        <p:nvSpPr>
          <p:cNvPr id="45089" name="Text Box 114"/>
          <p:cNvSpPr txBox="1">
            <a:spLocks noChangeArrowheads="1"/>
          </p:cNvSpPr>
          <p:nvPr/>
        </p:nvSpPr>
        <p:spPr bwMode="auto">
          <a:xfrm>
            <a:off x="5508625" y="204470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-.26***</a:t>
            </a:r>
          </a:p>
        </p:txBody>
      </p:sp>
      <p:sp>
        <p:nvSpPr>
          <p:cNvPr id="45090" name="Text Box 115"/>
          <p:cNvSpPr txBox="1">
            <a:spLocks noChangeArrowheads="1"/>
          </p:cNvSpPr>
          <p:nvPr/>
        </p:nvSpPr>
        <p:spPr bwMode="auto">
          <a:xfrm>
            <a:off x="6731000" y="276383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-.17**</a:t>
            </a:r>
          </a:p>
        </p:txBody>
      </p:sp>
      <p:sp>
        <p:nvSpPr>
          <p:cNvPr id="45091" name="Text Box 116"/>
          <p:cNvSpPr txBox="1">
            <a:spLocks noChangeArrowheads="1"/>
          </p:cNvSpPr>
          <p:nvPr/>
        </p:nvSpPr>
        <p:spPr bwMode="auto">
          <a:xfrm>
            <a:off x="4932363" y="3429000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.52***</a:t>
            </a:r>
          </a:p>
        </p:txBody>
      </p:sp>
      <p:sp>
        <p:nvSpPr>
          <p:cNvPr id="45092" name="Text Box 117"/>
          <p:cNvSpPr txBox="1">
            <a:spLocks noChangeArrowheads="1"/>
          </p:cNvSpPr>
          <p:nvPr/>
        </p:nvSpPr>
        <p:spPr bwMode="auto">
          <a:xfrm>
            <a:off x="6227763" y="4076700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/>
              <a:t>.71***</a:t>
            </a:r>
          </a:p>
        </p:txBody>
      </p:sp>
      <p:sp>
        <p:nvSpPr>
          <p:cNvPr id="45093" name="Text Box 124"/>
          <p:cNvSpPr txBox="1">
            <a:spLocks noChangeArrowheads="1"/>
          </p:cNvSpPr>
          <p:nvPr/>
        </p:nvSpPr>
        <p:spPr bwMode="auto">
          <a:xfrm>
            <a:off x="7524750" y="3860800"/>
            <a:ext cx="1028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A"/>
              <a:t>R</a:t>
            </a:r>
            <a:r>
              <a:rPr lang="fr-CA" baseline="30000"/>
              <a:t>2</a:t>
            </a:r>
            <a:r>
              <a:rPr lang="fr-CA"/>
              <a:t> = .58</a:t>
            </a:r>
          </a:p>
        </p:txBody>
      </p:sp>
    </p:spTree>
    <p:extLst>
      <p:ext uri="{BB962C8B-B14F-4D97-AF65-F5344CB8AC3E}">
        <p14:creationId xmlns:p14="http://schemas.microsoft.com/office/powerpoint/2010/main" val="13914520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692696"/>
            <a:ext cx="8229600" cy="4389120"/>
          </a:xfrm>
        </p:spPr>
        <p:txBody>
          <a:bodyPr>
            <a:normAutofit fontScale="92500"/>
          </a:bodyPr>
          <a:lstStyle/>
          <a:p>
            <a:pPr marL="393192" lvl="1" indent="0">
              <a:buNone/>
            </a:pPr>
            <a:endParaRPr lang="fr-CA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 histoire scolaire au primaire et au secondaire</a:t>
            </a:r>
            <a:b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Professeur </a:t>
            </a:r>
            <a:r>
              <a:rPr lang="fr-CA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chercheur à l’université</a:t>
            </a: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mentors</a:t>
            </a:r>
            <a:b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L’importance de  « </a:t>
            </a:r>
            <a:r>
              <a:rPr lang="fr-CA" sz="28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CA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crois en toi » – « Je crois en moi »</a:t>
            </a: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7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08025"/>
            <a:ext cx="8497887" cy="531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71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FR" altLang="fr-FR" sz="24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79388" y="1028700"/>
          <a:ext cx="8713787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Image bitmap" r:id="rId4" imgW="6238095" imgH="4038095" progId="Paint.Picture">
                  <p:embed/>
                </p:oleObj>
              </mc:Choice>
              <mc:Fallback>
                <p:oleObj name="Image bitmap" r:id="rId4" imgW="6238095" imgH="4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028700"/>
                        <a:ext cx="8713787" cy="564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2988" y="339725"/>
            <a:ext cx="721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CA" altLang="fr-FR" sz="3600" b="1">
                <a:cs typeface="Arial" charset="0"/>
              </a:rPr>
              <a:t>Résultat personnel au dépistage</a:t>
            </a:r>
          </a:p>
        </p:txBody>
      </p:sp>
    </p:spTree>
    <p:extLst>
      <p:ext uri="{BB962C8B-B14F-4D97-AF65-F5344CB8AC3E}">
        <p14:creationId xmlns:p14="http://schemas.microsoft.com/office/powerpoint/2010/main" val="11158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0" y="3880048"/>
            <a:ext cx="9144000" cy="3581400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CA" sz="3200" dirty="0">
                <a:solidFill>
                  <a:srgbClr val="003366"/>
                </a:solidFill>
                <a:latin typeface="Arial Narrow" pitchFamily="34" charset="0"/>
              </a:rPr>
              <a:t>Laurier Fortin, </a:t>
            </a:r>
            <a:r>
              <a:rPr lang="fr-CA" sz="3200" dirty="0" err="1">
                <a:solidFill>
                  <a:srgbClr val="003366"/>
                </a:solidFill>
                <a:latin typeface="Arial Narrow" pitchFamily="34" charset="0"/>
              </a:rPr>
              <a:t>Ph.D</a:t>
            </a:r>
            <a:r>
              <a:rPr lang="fr-CA" sz="3200" dirty="0">
                <a:solidFill>
                  <a:srgbClr val="003366"/>
                </a:solidFill>
                <a:latin typeface="Arial Narrow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fr-CA" sz="2400" dirty="0">
                <a:solidFill>
                  <a:srgbClr val="003366"/>
                </a:solidFill>
                <a:latin typeface="Arial Narrow" pitchFamily="34" charset="0"/>
              </a:rPr>
              <a:t>Professeur titulaire, </a:t>
            </a:r>
            <a:r>
              <a:rPr lang="fr-CA" sz="2400" dirty="0" smtClean="0">
                <a:solidFill>
                  <a:srgbClr val="003366"/>
                </a:solidFill>
                <a:latin typeface="Arial Narrow" pitchFamily="34" charset="0"/>
              </a:rPr>
              <a:t>Psychoéducation</a:t>
            </a:r>
          </a:p>
          <a:p>
            <a:pPr algn="ctr">
              <a:spcBef>
                <a:spcPct val="20000"/>
              </a:spcBef>
            </a:pPr>
            <a:r>
              <a:rPr lang="fr-CA" sz="2400" dirty="0" smtClean="0">
                <a:solidFill>
                  <a:srgbClr val="003366"/>
                </a:solidFill>
                <a:latin typeface="Arial Narrow" pitchFamily="34" charset="0"/>
              </a:rPr>
              <a:t>Université de Sherbrooke, Québec</a:t>
            </a:r>
            <a:endParaRPr lang="fr-CA" sz="2400" dirty="0">
              <a:solidFill>
                <a:srgbClr val="003366"/>
              </a:solidFill>
              <a:latin typeface="Arial Narrow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fr-CA" sz="2400" dirty="0">
                <a:solidFill>
                  <a:srgbClr val="003366"/>
                </a:solidFill>
                <a:latin typeface="Arial Narrow" pitchFamily="34" charset="0"/>
              </a:rPr>
              <a:t>Titulaire de la Chaire de recherche de la CSRS </a:t>
            </a:r>
          </a:p>
          <a:p>
            <a:pPr algn="ctr">
              <a:spcBef>
                <a:spcPct val="20000"/>
              </a:spcBef>
            </a:pPr>
            <a:r>
              <a:rPr lang="fr-CA" sz="2400" dirty="0">
                <a:solidFill>
                  <a:srgbClr val="003366"/>
                </a:solidFill>
                <a:latin typeface="Arial Narrow" pitchFamily="34" charset="0"/>
              </a:rPr>
              <a:t>sur la persévérance et la réussite des élèves</a:t>
            </a:r>
          </a:p>
          <a:p>
            <a:pPr algn="ctr">
              <a:spcBef>
                <a:spcPct val="20000"/>
              </a:spcBef>
            </a:pPr>
            <a:r>
              <a:rPr lang="fr-CA" sz="3200" dirty="0" smtClean="0">
                <a:solidFill>
                  <a:srgbClr val="003366"/>
                </a:solidFill>
                <a:latin typeface="Arial Narrow" pitchFamily="34" charset="0"/>
              </a:rPr>
              <a:t> </a:t>
            </a:r>
            <a:endParaRPr lang="fr-CA" sz="2400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60198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CA" sz="1600" b="1">
                <a:latin typeface="Arial Narrow" pitchFamily="34" charset="0"/>
              </a:rPr>
              <a:t>        </a:t>
            </a:r>
            <a:endParaRPr lang="fr-CA" sz="1600">
              <a:latin typeface="Arial Narrow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CA" sz="1600" b="1">
                <a:latin typeface="Arial Narrow" pitchFamily="34" charset="0"/>
              </a:rPr>
              <a:t>        </a:t>
            </a:r>
            <a:endParaRPr lang="fr-FR" sz="1600">
              <a:latin typeface="Arial Narrow" pitchFamily="34" charset="0"/>
            </a:endParaRPr>
          </a:p>
        </p:txBody>
      </p:sp>
      <p:pic>
        <p:nvPicPr>
          <p:cNvPr id="2052" name="Picture 13" descr="logo_U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248400"/>
            <a:ext cx="242411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Line 20"/>
          <p:cNvSpPr>
            <a:spLocks noChangeShapeType="1"/>
          </p:cNvSpPr>
          <p:nvPr/>
        </p:nvSpPr>
        <p:spPr bwMode="auto">
          <a:xfrm>
            <a:off x="533400" y="0"/>
            <a:ext cx="0" cy="6858000"/>
          </a:xfrm>
          <a:prstGeom prst="line">
            <a:avLst/>
          </a:prstGeom>
          <a:noFill/>
          <a:ln w="9525">
            <a:solidFill>
              <a:srgbClr val="8FC614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2054" name="Line 19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76200">
            <a:solidFill>
              <a:srgbClr val="8FC614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pic>
        <p:nvPicPr>
          <p:cNvPr id="2055" name="Image 8" descr="logoTUdenom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3638" y="1365448"/>
            <a:ext cx="41195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457200" y="332656"/>
            <a:ext cx="8229600" cy="864096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CA" sz="3300" smtClean="0">
                <a:cs typeface="Times New Roman" charset="0"/>
              </a:rPr>
              <a:t>Programmes de prévention (ciblé)</a:t>
            </a:r>
            <a:endParaRPr lang="fr-CA" sz="3300" dirty="0" smtClean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5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425450" y="6519863"/>
            <a:ext cx="5137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100"/>
              <a:t>Laurier Fortin, Ph.D. professeur, Psychoéducation, Université de Sherbrooke</a:t>
            </a: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6211888" y="6481763"/>
            <a:ext cx="29813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1100"/>
              <a:t>Chaire de recherche de la CSRS, mars 2012</a:t>
            </a:r>
          </a:p>
        </p:txBody>
      </p:sp>
      <p:sp>
        <p:nvSpPr>
          <p:cNvPr id="115730" name="Rectangle 2"/>
          <p:cNvSpPr>
            <a:spLocks/>
          </p:cNvSpPr>
          <p:nvPr/>
        </p:nvSpPr>
        <p:spPr bwMode="auto">
          <a:xfrm>
            <a:off x="2819400" y="457200"/>
            <a:ext cx="6019800" cy="990600"/>
          </a:xfrm>
          <a:prstGeom prst="rect">
            <a:avLst/>
          </a:prstGeom>
          <a:noFill/>
          <a:ln w="38100">
            <a:solidFill>
              <a:srgbClr val="8FC614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fr-CA" sz="3600" b="1" cap="small" dirty="0">
                <a:latin typeface="Arial Narrow" pitchFamily="34" charset="0"/>
              </a:rPr>
              <a:t>Introduction</a:t>
            </a:r>
            <a:endParaRPr lang="fr-CA" sz="3400" b="1" dirty="0">
              <a:solidFill>
                <a:srgbClr val="8FC61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828800"/>
            <a:ext cx="8382000" cy="4432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013" indent="-354013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r-CA" sz="2800" dirty="0">
                <a:latin typeface="Arial Narrow" pitchFamily="34" charset="0"/>
              </a:rPr>
              <a:t>Programme d’intervention multidimensionnel développé pour prévenir le décrochage scolaire dans les écoles secondaires. </a:t>
            </a:r>
          </a:p>
          <a:p>
            <a:pPr marL="354013" indent="-354013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r-CA" sz="2800" dirty="0">
                <a:latin typeface="Arial Narrow" pitchFamily="34" charset="0"/>
              </a:rPr>
              <a:t>Principaux objectifs : développer l’engagement et la persévérance scolaire des élèves à risque de décrochage. </a:t>
            </a:r>
          </a:p>
          <a:p>
            <a:pPr marL="354013" indent="-354013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r-CA" sz="2800" dirty="0">
                <a:latin typeface="Arial Narrow" pitchFamily="34" charset="0"/>
              </a:rPr>
              <a:t>Formé des composantes </a:t>
            </a:r>
            <a:r>
              <a:rPr lang="fr-CA" sz="2800" b="1" cap="small" dirty="0">
                <a:latin typeface="Arial Narrow" pitchFamily="34" charset="0"/>
              </a:rPr>
              <a:t>Trait </a:t>
            </a:r>
            <a:r>
              <a:rPr lang="fr-CA" sz="2800" dirty="0">
                <a:latin typeface="Arial Narrow" pitchFamily="34" charset="0"/>
              </a:rPr>
              <a:t>et </a:t>
            </a:r>
            <a:r>
              <a:rPr lang="fr-CA" sz="2800" b="1" cap="small" dirty="0">
                <a:latin typeface="Arial Narrow" pitchFamily="34" charset="0"/>
              </a:rPr>
              <a:t>Union</a:t>
            </a:r>
            <a:r>
              <a:rPr lang="fr-CA" sz="2800" dirty="0">
                <a:latin typeface="Arial Narrow" pitchFamily="34" charset="0"/>
              </a:rPr>
              <a:t> : </a:t>
            </a:r>
            <a:br>
              <a:rPr lang="fr-CA" sz="2800" dirty="0">
                <a:latin typeface="Arial Narrow" pitchFamily="34" charset="0"/>
              </a:rPr>
            </a:br>
            <a:r>
              <a:rPr lang="fr-CA" sz="2800" dirty="0">
                <a:latin typeface="Arial Narrow" pitchFamily="34" charset="0"/>
              </a:rPr>
              <a:t>mise en place d’interventions préventives de type ciblé. </a:t>
            </a:r>
          </a:p>
          <a:p>
            <a:pPr marL="354013" indent="-354013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r-CA" sz="2800" dirty="0">
                <a:latin typeface="Arial Narrow" pitchFamily="34" charset="0"/>
              </a:rPr>
              <a:t>Intervention personnalisée selon les types </a:t>
            </a:r>
            <a:br>
              <a:rPr lang="fr-CA" sz="2800" dirty="0">
                <a:latin typeface="Arial Narrow" pitchFamily="34" charset="0"/>
              </a:rPr>
            </a:br>
            <a:r>
              <a:rPr lang="fr-CA" sz="2800" dirty="0">
                <a:latin typeface="Arial Narrow" pitchFamily="34" charset="0"/>
              </a:rPr>
              <a:t>et les caractéristiques des élèves</a:t>
            </a:r>
          </a:p>
        </p:txBody>
      </p:sp>
      <p:pic>
        <p:nvPicPr>
          <p:cNvPr id="4102" name="Image 6" descr="logoTUcompl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1800"/>
            <a:ext cx="2097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Line 25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>
            <a:solidFill>
              <a:srgbClr val="8FC614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104" name="Line 26"/>
          <p:cNvSpPr>
            <a:spLocks noChangeShapeType="1"/>
          </p:cNvSpPr>
          <p:nvPr/>
        </p:nvSpPr>
        <p:spPr bwMode="auto">
          <a:xfrm>
            <a:off x="228600" y="0"/>
            <a:ext cx="0" cy="6858000"/>
          </a:xfrm>
          <a:prstGeom prst="line">
            <a:avLst/>
          </a:prstGeom>
          <a:noFill/>
          <a:ln w="9525">
            <a:solidFill>
              <a:srgbClr val="8FC614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056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5"/>
          <p:cNvSpPr txBox="1">
            <a:spLocks noChangeArrowheads="1"/>
          </p:cNvSpPr>
          <p:nvPr/>
        </p:nvSpPr>
        <p:spPr bwMode="auto">
          <a:xfrm>
            <a:off x="6592888" y="6481763"/>
            <a:ext cx="2219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1100">
                <a:latin typeface="Arial" charset="0"/>
              </a:rPr>
              <a:t>Chaire de recherche de la CSRS</a:t>
            </a:r>
          </a:p>
        </p:txBody>
      </p:sp>
      <p:sp>
        <p:nvSpPr>
          <p:cNvPr id="39938" name="Line 6"/>
          <p:cNvSpPr>
            <a:spLocks noChangeShapeType="1"/>
          </p:cNvSpPr>
          <p:nvPr/>
        </p:nvSpPr>
        <p:spPr bwMode="auto">
          <a:xfrm>
            <a:off x="228600" y="0"/>
            <a:ext cx="0" cy="6858000"/>
          </a:xfrm>
          <a:prstGeom prst="line">
            <a:avLst/>
          </a:prstGeom>
          <a:noFill/>
          <a:ln w="9525">
            <a:solidFill>
              <a:srgbClr val="8FC6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Line 7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>
            <a:solidFill>
              <a:srgbClr val="8FC6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2819400" y="457200"/>
            <a:ext cx="6019800" cy="762000"/>
          </a:xfrm>
          <a:prstGeom prst="rect">
            <a:avLst/>
          </a:prstGeom>
          <a:noFill/>
          <a:ln w="38100">
            <a:solidFill>
              <a:srgbClr val="8FC614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fr-CA" sz="3600" b="1" dirty="0" smtClean="0">
                <a:latin typeface="Arial Narrow" pitchFamily="34" charset="0"/>
              </a:rPr>
              <a:t> </a:t>
            </a:r>
            <a:r>
              <a:rPr lang="fr-CA" sz="3600" b="1" dirty="0">
                <a:latin typeface="Arial Narrow" pitchFamily="34" charset="0"/>
              </a:rPr>
              <a:t>Les objectifs</a:t>
            </a:r>
            <a:endParaRPr lang="fr-CA" sz="3400" b="1" dirty="0">
              <a:solidFill>
                <a:srgbClr val="8FC6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39941" name="Image 9" descr="logoTUcompl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1800"/>
            <a:ext cx="2097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425450" y="6481763"/>
            <a:ext cx="46799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100">
                <a:latin typeface="Arial" charset="0"/>
              </a:rPr>
              <a:t>Fortin, Bradley, Plante et Thibaudeau (2012)</a:t>
            </a:r>
          </a:p>
        </p:txBody>
      </p:sp>
      <p:graphicFrame>
        <p:nvGraphicFramePr>
          <p:cNvPr id="24" name="Diagramme 23"/>
          <p:cNvGraphicFramePr/>
          <p:nvPr/>
        </p:nvGraphicFramePr>
        <p:xfrm>
          <a:off x="536484" y="1259575"/>
          <a:ext cx="8290288" cy="552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154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2"/>
          <p:cNvSpPr txBox="1">
            <a:spLocks noChangeArrowheads="1"/>
          </p:cNvSpPr>
          <p:nvPr/>
        </p:nvSpPr>
        <p:spPr bwMode="auto">
          <a:xfrm>
            <a:off x="6592888" y="6481763"/>
            <a:ext cx="2219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1100">
                <a:latin typeface="Arial" charset="0"/>
              </a:rPr>
              <a:t>Chaire de recherche de la CSRS</a:t>
            </a:r>
          </a:p>
        </p:txBody>
      </p:sp>
      <p:sp>
        <p:nvSpPr>
          <p:cNvPr id="41986" name="Line 19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>
            <a:solidFill>
              <a:srgbClr val="8FC6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Line 20"/>
          <p:cNvSpPr>
            <a:spLocks noChangeShapeType="1"/>
          </p:cNvSpPr>
          <p:nvPr/>
        </p:nvSpPr>
        <p:spPr bwMode="auto">
          <a:xfrm>
            <a:off x="228600" y="0"/>
            <a:ext cx="0" cy="6858000"/>
          </a:xfrm>
          <a:prstGeom prst="line">
            <a:avLst/>
          </a:prstGeom>
          <a:noFill/>
          <a:ln w="9525">
            <a:solidFill>
              <a:srgbClr val="8FC6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2819400" y="574675"/>
            <a:ext cx="6019800" cy="873125"/>
          </a:xfrm>
          <a:prstGeom prst="rect">
            <a:avLst/>
          </a:prstGeom>
          <a:noFill/>
          <a:ln w="38100">
            <a:solidFill>
              <a:srgbClr val="8FC614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fr-CA" sz="3600" b="1" dirty="0" smtClean="0">
                <a:latin typeface="Arial Narrow" pitchFamily="34" charset="0"/>
              </a:rPr>
              <a:t> Les composantes Trait et Union </a:t>
            </a:r>
            <a:endParaRPr lang="fr-CA" sz="3400" b="1" dirty="0">
              <a:solidFill>
                <a:srgbClr val="8FC6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41989" name="Image 9" descr="logoTUcompl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1800"/>
            <a:ext cx="2097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587375" y="1447800"/>
            <a:ext cx="7718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CA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r-CA" sz="3200" b="1" dirty="0" smtClean="0">
                <a:solidFill>
                  <a:srgbClr val="8FC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fr-CA" sz="2000" b="1" dirty="0" smtClean="0">
                <a:latin typeface="Times New Roman" pitchFamily="18" charset="0"/>
                <a:cs typeface="Times New Roman" pitchFamily="18" charset="0"/>
              </a:rPr>
              <a:t>Composante Trait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fr-CA" sz="2000" dirty="0" smtClean="0">
                <a:latin typeface="Times New Roman" pitchFamily="18" charset="0"/>
                <a:cs typeface="Times New Roman" pitchFamily="18" charset="0"/>
              </a:rPr>
              <a:t>Évaluer systématiquement quotidiennement le niveau d’engagement des élèves et l’intensité des indicateurs de désengagement scolaire.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fr-CA" sz="2000" dirty="0" smtClean="0">
                <a:latin typeface="Times New Roman" pitchFamily="18" charset="0"/>
                <a:cs typeface="Times New Roman" pitchFamily="18" charset="0"/>
              </a:rPr>
              <a:t>Retards, absences, retenues, suspensions, échecs </a:t>
            </a:r>
            <a:r>
              <a:rPr lang="fr-CA" sz="20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fr-CA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C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fr-CA" sz="2000" b="1" dirty="0" smtClean="0">
                <a:latin typeface="Times New Roman" pitchFamily="18" charset="0"/>
                <a:cs typeface="Times New Roman" pitchFamily="18" charset="0"/>
              </a:rPr>
              <a:t>Composante Union</a:t>
            </a:r>
          </a:p>
          <a:p>
            <a:pPr marL="594360" lvl="2" indent="-32004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Font typeface="Wingdings"/>
              <a:buChar char=""/>
              <a:defRPr/>
            </a:pPr>
            <a:r>
              <a:rPr lang="fr-CA" sz="2000" dirty="0" smtClean="0">
                <a:latin typeface="Times New Roman" pitchFamily="18" charset="0"/>
                <a:cs typeface="Times New Roman" pitchFamily="18" charset="0"/>
              </a:rPr>
              <a:t>Rencontrer l’élève sur une </a:t>
            </a:r>
            <a:r>
              <a:rPr lang="fr-CA" sz="2000" b="1" dirty="0" smtClean="0">
                <a:latin typeface="Times New Roman" pitchFamily="18" charset="0"/>
                <a:cs typeface="Times New Roman" pitchFamily="18" charset="0"/>
              </a:rPr>
              <a:t>base régulière et relationnelle</a:t>
            </a:r>
            <a:r>
              <a:rPr lang="fr-CA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94360" lvl="2" indent="-32004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Font typeface="Wingdings"/>
              <a:buChar char=""/>
              <a:defRPr/>
            </a:pPr>
            <a:r>
              <a:rPr lang="fr-CA" sz="2000" dirty="0" smtClean="0">
                <a:latin typeface="Times New Roman" pitchFamily="18" charset="0"/>
                <a:cs typeface="Times New Roman" pitchFamily="18" charset="0"/>
              </a:rPr>
              <a:t>(une fois par cycle minimum, à toutes les deux semaines). </a:t>
            </a:r>
          </a:p>
          <a:p>
            <a:pPr marL="594360" lvl="2" indent="-32004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Font typeface="Wingdings"/>
              <a:buChar char=""/>
              <a:defRPr/>
            </a:pPr>
            <a:r>
              <a:rPr lang="fr-CA" sz="2000" dirty="0" smtClean="0">
                <a:latin typeface="Times New Roman" pitchFamily="18" charset="0"/>
                <a:cs typeface="Times New Roman" pitchFamily="18" charset="0"/>
              </a:rPr>
              <a:t>Offrir du</a:t>
            </a:r>
            <a:r>
              <a:rPr lang="fr-CA" sz="2000" b="1" dirty="0" smtClean="0">
                <a:latin typeface="Times New Roman" pitchFamily="18" charset="0"/>
                <a:cs typeface="Times New Roman" pitchFamily="18" charset="0"/>
              </a:rPr>
              <a:t> soutien et un encadrement éducatif.</a:t>
            </a:r>
          </a:p>
          <a:p>
            <a:pPr marL="594360" lvl="2" indent="-32004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Font typeface="Wingdings"/>
              <a:buChar char=""/>
              <a:defRPr/>
            </a:pPr>
            <a:r>
              <a:rPr lang="fr-CA" sz="2000" dirty="0" smtClean="0">
                <a:latin typeface="Times New Roman" pitchFamily="18" charset="0"/>
                <a:cs typeface="Times New Roman" pitchFamily="18" charset="0"/>
              </a:rPr>
              <a:t>Trouver avec l’élève des </a:t>
            </a:r>
            <a:r>
              <a:rPr lang="fr-CA" sz="2000" b="1" dirty="0" smtClean="0">
                <a:latin typeface="Times New Roman" pitchFamily="18" charset="0"/>
                <a:cs typeface="Times New Roman" pitchFamily="18" charset="0"/>
              </a:rPr>
              <a:t>stratégies positives et de résolution de problème</a:t>
            </a:r>
            <a:r>
              <a:rPr lang="fr-C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000" dirty="0" smtClean="0">
                <a:latin typeface="Times New Roman" pitchFamily="18" charset="0"/>
                <a:cs typeface="Times New Roman" pitchFamily="18" charset="0"/>
              </a:rPr>
              <a:t>favorisant la réussite et l’engagement scolaire.</a:t>
            </a:r>
          </a:p>
          <a:p>
            <a:pPr marL="594360" lvl="2" indent="-32004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Font typeface="Wingdings"/>
              <a:buChar char=""/>
              <a:defRPr/>
            </a:pPr>
            <a:r>
              <a:rPr lang="fr-CA" sz="2000" dirty="0" smtClean="0">
                <a:latin typeface="Times New Roman" pitchFamily="18" charset="0"/>
                <a:cs typeface="Times New Roman" pitchFamily="18" charset="0"/>
              </a:rPr>
              <a:t>Effectuer quelques communications avec les parents.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fr-CA" sz="2000" dirty="0">
              <a:latin typeface="Arial Narrow" pitchFamily="34" charset="0"/>
            </a:endParaRP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425450" y="6481763"/>
            <a:ext cx="46799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100" dirty="0">
                <a:latin typeface="Arial" charset="0"/>
              </a:rPr>
              <a:t>Fortin</a:t>
            </a:r>
            <a:r>
              <a:rPr lang="fr-CA" sz="1100" dirty="0" smtClean="0">
                <a:latin typeface="Arial" charset="0"/>
              </a:rPr>
              <a:t>, </a:t>
            </a:r>
            <a:r>
              <a:rPr lang="fr-CA" sz="1100" dirty="0">
                <a:latin typeface="Arial" charset="0"/>
              </a:rPr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2247831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56</a:t>
            </a:fld>
            <a:endParaRPr lang="fr-CA" dirty="0"/>
          </a:p>
        </p:txBody>
      </p:sp>
      <p:pic>
        <p:nvPicPr>
          <p:cNvPr id="8194" name="Picture 2" descr="C:\Users\potvin\Desktop\Images PPT\Na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135036" cy="46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260648"/>
            <a:ext cx="7704856" cy="677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C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Éducation et psychoéducation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fr-C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</a:t>
            </a:r>
            <a:endParaRPr lang="fr-CA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2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57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404664"/>
            <a:ext cx="7704856" cy="677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C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L</a:t>
            </a:r>
            <a:r>
              <a:rPr lang="fr-C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e système d’éducation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fr-C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</a:t>
            </a:r>
            <a:endParaRPr lang="fr-CA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4" name="Picture 2" descr="Résultats de recherche d'images pour « Question »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58" y="1196752"/>
            <a:ext cx="2204124" cy="259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3000" y="3338656"/>
            <a:ext cx="640080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 smtClean="0"/>
          </a:p>
          <a:p>
            <a:pPr marL="0" lvl="1" indent="0" algn="ctr">
              <a:buClr>
                <a:schemeClr val="accent3"/>
              </a:buClr>
              <a:buSzPct val="95000"/>
              <a:buFont typeface="Georgia" pitchFamily="18" charset="0"/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 </a:t>
            </a:r>
          </a:p>
          <a:p>
            <a:pPr marL="0" lvl="1" indent="0" algn="ctr">
              <a:buClr>
                <a:schemeClr val="accent3"/>
              </a:buClr>
              <a:buSzPct val="95000"/>
              <a:buFont typeface="Georgia" pitchFamily="18" charset="0"/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Qu’est-ce qui est nuisible dans le </a:t>
            </a:r>
            <a:r>
              <a:rPr lang="fr-CA" sz="28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système d’éducation québécois </a:t>
            </a:r>
            <a:br>
              <a:rPr lang="fr-CA" sz="28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8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les </a:t>
            </a: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élèves à risque ?</a:t>
            </a:r>
            <a:endParaRPr lang="fr-CA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4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58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908720"/>
            <a:ext cx="77048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CA" sz="2400" i="1" dirty="0" smtClean="0">
                <a:latin typeface="Bookman Old Style" panose="02050604050505020204" pitchFamily="18" charset="0"/>
              </a:rPr>
              <a:t>Le </a:t>
            </a:r>
            <a:r>
              <a:rPr lang="fr-CA" sz="2400" i="1" dirty="0">
                <a:latin typeface="Bookman Old Style" panose="02050604050505020204" pitchFamily="18" charset="0"/>
              </a:rPr>
              <a:t>système d’éducation québécois: un système à deux </a:t>
            </a:r>
            <a:r>
              <a:rPr lang="fr-CA" sz="2400" i="1" dirty="0" smtClean="0">
                <a:latin typeface="Bookman Old Style" panose="02050604050505020204" pitchFamily="18" charset="0"/>
              </a:rPr>
              <a:t>vitesses</a:t>
            </a:r>
          </a:p>
          <a:p>
            <a:endParaRPr lang="fr-CA" sz="2400" dirty="0">
              <a:latin typeface="Bookman Old Style" panose="02050604050505020204" pitchFamily="18" charset="0"/>
            </a:endParaRPr>
          </a:p>
          <a:p>
            <a:r>
              <a:rPr lang="fr-CA" sz="2400" dirty="0">
                <a:latin typeface="Bookman Old Style" panose="02050604050505020204" pitchFamily="18" charset="0"/>
              </a:rPr>
              <a:t>« le système d’éducation québécois est l’un des meilleurs au monde </a:t>
            </a:r>
            <a:r>
              <a:rPr lang="fr-CA" sz="2400" dirty="0" smtClean="0">
                <a:latin typeface="Bookman Old Style" panose="02050604050505020204" pitchFamily="18" charset="0"/>
              </a:rPr>
              <a:t>».</a:t>
            </a:r>
            <a:br>
              <a:rPr lang="fr-CA" sz="2400" dirty="0" smtClean="0">
                <a:latin typeface="Bookman Old Style" panose="02050604050505020204" pitchFamily="18" charset="0"/>
              </a:rPr>
            </a:br>
            <a:r>
              <a:rPr lang="fr-CA" dirty="0" smtClean="0">
                <a:latin typeface="Bookman Old Style" panose="02050604050505020204" pitchFamily="18" charset="0"/>
              </a:rPr>
              <a:t>(</a:t>
            </a:r>
            <a:r>
              <a:rPr lang="fr-CA" i="1" dirty="0">
                <a:latin typeface="Bookman Old Style" panose="02050604050505020204" pitchFamily="18" charset="0"/>
              </a:rPr>
              <a:t>L’éducation parlons d’avenir p.2</a:t>
            </a:r>
            <a:r>
              <a:rPr lang="fr-CA" i="1" dirty="0" smtClean="0">
                <a:latin typeface="Bookman Old Style" panose="02050604050505020204" pitchFamily="18" charset="0"/>
              </a:rPr>
              <a:t>)</a:t>
            </a:r>
          </a:p>
          <a:p>
            <a:endParaRPr lang="fr-CA" sz="2400" dirty="0">
              <a:latin typeface="Bookman Old Style" panose="02050604050505020204" pitchFamily="18" charset="0"/>
            </a:endParaRPr>
          </a:p>
          <a:p>
            <a:r>
              <a:rPr lang="fr-CA" sz="2400" dirty="0">
                <a:latin typeface="Bookman Old Style" panose="02050604050505020204" pitchFamily="18" charset="0"/>
              </a:rPr>
              <a:t>Le système québécois est excellent pour une partie seulement des élèves, ceux qui ne présentent pas de difficulté.</a:t>
            </a: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56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59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44624"/>
            <a:ext cx="77048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 smtClean="0">
                <a:latin typeface="Bookman Old Style" panose="02050604050505020204" pitchFamily="18" charset="0"/>
              </a:rPr>
              <a:t>Conseil </a:t>
            </a:r>
            <a:r>
              <a:rPr lang="fr-CA" sz="2000" dirty="0">
                <a:latin typeface="Bookman Old Style" panose="02050604050505020204" pitchFamily="18" charset="0"/>
              </a:rPr>
              <a:t>supérieur de l’éducation (CSÉ, 2016) </a:t>
            </a:r>
            <a:r>
              <a:rPr lang="fr-CA" sz="2000" baseline="30000" dirty="0">
                <a:latin typeface="Bookman Old Style" panose="02050604050505020204" pitchFamily="18" charset="0"/>
              </a:rPr>
              <a:t>(20) </a:t>
            </a:r>
            <a:r>
              <a:rPr lang="fr-CA" sz="2000" dirty="0" smtClean="0">
                <a:latin typeface="Bookman Old Style" panose="02050604050505020204" pitchFamily="18" charset="0"/>
              </a:rPr>
              <a:t>mentionne </a:t>
            </a:r>
            <a:r>
              <a:rPr lang="fr-CA" sz="2000" dirty="0">
                <a:latin typeface="Bookman Old Style" panose="02050604050505020204" pitchFamily="18" charset="0"/>
              </a:rPr>
              <a:t>que le système d’éducation québécois </a:t>
            </a:r>
            <a:r>
              <a:rPr lang="fr-CA" sz="2000" dirty="0" smtClean="0">
                <a:latin typeface="Bookman Old Style" panose="02050604050505020204" pitchFamily="18" charset="0"/>
              </a:rPr>
              <a:t>est </a:t>
            </a:r>
            <a:r>
              <a:rPr lang="fr-CA" sz="2000" dirty="0">
                <a:latin typeface="Bookman Old Style" panose="02050604050505020204" pitchFamily="18" charset="0"/>
              </a:rPr>
              <a:t>devenu l’un des plus </a:t>
            </a:r>
            <a:r>
              <a:rPr lang="fr-CA" sz="2000" b="1" dirty="0">
                <a:latin typeface="Bookman Old Style" panose="02050604050505020204" pitchFamily="18" charset="0"/>
              </a:rPr>
              <a:t>inéquitables</a:t>
            </a:r>
            <a:r>
              <a:rPr lang="fr-CA" sz="2000" dirty="0">
                <a:latin typeface="Bookman Old Style" panose="02050604050505020204" pitchFamily="18" charset="0"/>
              </a:rPr>
              <a:t> du </a:t>
            </a:r>
            <a:r>
              <a:rPr lang="fr-CA" sz="2000" dirty="0" smtClean="0">
                <a:latin typeface="Bookman Old Style" panose="02050604050505020204" pitchFamily="18" charset="0"/>
              </a:rPr>
              <a:t>Canada</a:t>
            </a:r>
          </a:p>
          <a:p>
            <a:endParaRPr lang="fr-CA" sz="2000" dirty="0">
              <a:latin typeface="Bookman Old Style" panose="02050604050505020204" pitchFamily="18" charset="0"/>
            </a:endParaRPr>
          </a:p>
          <a:p>
            <a:r>
              <a:rPr lang="fr-CA" sz="2000" b="1" dirty="0">
                <a:latin typeface="Bookman Old Style" panose="02050604050505020204" pitchFamily="18" charset="0"/>
              </a:rPr>
              <a:t>L’école peut agir comme facteur de risque </a:t>
            </a:r>
            <a:r>
              <a:rPr lang="fr-CA" sz="2000" dirty="0">
                <a:latin typeface="Bookman Old Style" panose="02050604050505020204" pitchFamily="18" charset="0"/>
              </a:rPr>
              <a:t>et nuire au développement de la résilience chez les </a:t>
            </a:r>
            <a:r>
              <a:rPr lang="fr-CA" sz="2000" dirty="0" smtClean="0">
                <a:latin typeface="Bookman Old Style" panose="02050604050505020204" pitchFamily="18" charset="0"/>
              </a:rPr>
              <a:t>élèves </a:t>
            </a:r>
            <a:r>
              <a:rPr lang="fr-CA" dirty="0" smtClean="0">
                <a:latin typeface="Bookman Old Style" panose="02050604050505020204" pitchFamily="18" charset="0"/>
              </a:rPr>
              <a:t>(Potvin, 2018)</a:t>
            </a:r>
            <a:endParaRPr lang="fr-CA" sz="2000" dirty="0">
              <a:latin typeface="Bookman Old Style" panose="02050604050505020204" pitchFamily="18" charset="0"/>
            </a:endParaRPr>
          </a:p>
          <a:p>
            <a:pPr lvl="0"/>
            <a:endParaRPr lang="fr-CA" sz="2000" dirty="0" smtClean="0">
              <a:latin typeface="Bookman Old Style" panose="02050604050505020204" pitchFamily="18" charset="0"/>
            </a:endParaRPr>
          </a:p>
          <a:p>
            <a:pPr lvl="0"/>
            <a:r>
              <a:rPr lang="fr-CA" sz="2000" b="1" dirty="0" smtClean="0">
                <a:latin typeface="Bookman Old Style" panose="02050604050505020204" pitchFamily="18" charset="0"/>
              </a:rPr>
              <a:t>Deux </a:t>
            </a:r>
            <a:r>
              <a:rPr lang="fr-CA" sz="2000" b="1" dirty="0">
                <a:latin typeface="Bookman Old Style" panose="02050604050505020204" pitchFamily="18" charset="0"/>
              </a:rPr>
              <a:t>systèmes</a:t>
            </a:r>
            <a:r>
              <a:rPr lang="fr-CA" sz="2000" dirty="0">
                <a:latin typeface="Bookman Old Style" panose="02050604050505020204" pitchFamily="18" charset="0"/>
              </a:rPr>
              <a:t> : </a:t>
            </a:r>
          </a:p>
          <a:p>
            <a:pPr lvl="1"/>
            <a:r>
              <a:rPr lang="fr-CA" sz="2000" b="1" dirty="0">
                <a:latin typeface="Bookman Old Style" panose="02050604050505020204" pitchFamily="18" charset="0"/>
              </a:rPr>
              <a:t>Privé</a:t>
            </a:r>
            <a:r>
              <a:rPr lang="fr-CA" sz="2000" dirty="0">
                <a:latin typeface="Bookman Old Style" panose="02050604050505020204" pitchFamily="18" charset="0"/>
              </a:rPr>
              <a:t> (fiancé à 60%) – sélection des élèves -¸peu d’élèves en besoins particuliers – peu financé à ce niveau</a:t>
            </a:r>
          </a:p>
          <a:p>
            <a:pPr lvl="1"/>
            <a:r>
              <a:rPr lang="fr-CA" sz="2000" b="1" dirty="0" smtClean="0">
                <a:latin typeface="Bookman Old Style" panose="02050604050505020204" pitchFamily="18" charset="0"/>
              </a:rPr>
              <a:t/>
            </a:r>
            <a:br>
              <a:rPr lang="fr-CA" sz="2000" b="1" dirty="0" smtClean="0">
                <a:latin typeface="Bookman Old Style" panose="02050604050505020204" pitchFamily="18" charset="0"/>
              </a:rPr>
            </a:br>
            <a:r>
              <a:rPr lang="fr-CA" sz="2000" b="1" dirty="0" smtClean="0">
                <a:latin typeface="Bookman Old Style" panose="02050604050505020204" pitchFamily="18" charset="0"/>
              </a:rPr>
              <a:t>Public</a:t>
            </a:r>
            <a:r>
              <a:rPr lang="fr-CA" sz="2000" dirty="0" smtClean="0">
                <a:latin typeface="Bookman Old Style" panose="02050604050505020204" pitchFamily="18" charset="0"/>
              </a:rPr>
              <a:t> </a:t>
            </a:r>
            <a:r>
              <a:rPr lang="fr-CA" sz="2000" dirty="0">
                <a:latin typeface="Bookman Old Style" panose="02050604050505020204" pitchFamily="18" charset="0"/>
              </a:rPr>
              <a:t>– accepte tous les élèves – mais programmes particuliers avec sélection et obligation de performance scolaire – moins accessible pour les élèves en besoins particuliers et trop couteux pour certains parents</a:t>
            </a:r>
          </a:p>
          <a:p>
            <a:pPr lvl="1"/>
            <a:r>
              <a:rPr lang="fr-CA" sz="2000" b="1" dirty="0" smtClean="0">
                <a:latin typeface="Bookman Old Style" panose="02050604050505020204" pitchFamily="18" charset="0"/>
              </a:rPr>
              <a:t/>
            </a:r>
            <a:br>
              <a:rPr lang="fr-CA" sz="2000" b="1" dirty="0" smtClean="0">
                <a:latin typeface="Bookman Old Style" panose="02050604050505020204" pitchFamily="18" charset="0"/>
              </a:rPr>
            </a:br>
            <a:r>
              <a:rPr lang="fr-CA" sz="2000" b="1" dirty="0" smtClean="0">
                <a:latin typeface="Bookman Old Style" panose="02050604050505020204" pitchFamily="18" charset="0"/>
              </a:rPr>
              <a:t>Conséquenc</a:t>
            </a:r>
            <a:r>
              <a:rPr lang="fr-CA" sz="2000" dirty="0" smtClean="0">
                <a:latin typeface="Bookman Old Style" panose="02050604050505020204" pitchFamily="18" charset="0"/>
              </a:rPr>
              <a:t>e </a:t>
            </a:r>
            <a:r>
              <a:rPr lang="fr-CA" sz="2000" dirty="0">
                <a:latin typeface="Bookman Old Style" panose="02050604050505020204" pitchFamily="18" charset="0"/>
              </a:rPr>
              <a:t>– les classes ordinaires sont vidées de leurs « bons élèves » … pas de modèles…</a:t>
            </a: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46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 </a:t>
            </a:r>
            <a:r>
              <a:rPr lang="fr-C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 scolaire au primaire </a:t>
            </a: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C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secondaire</a:t>
            </a:r>
            <a:endParaRPr lang="fr-CA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4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60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2489642"/>
            <a:ext cx="7704856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La psychoéducation</a:t>
            </a:r>
            <a:endParaRPr lang="fr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92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61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404664"/>
            <a:ext cx="7704856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b="1" dirty="0" smtClean="0">
                <a:latin typeface="Bookman Old Style" panose="02050604050505020204" pitchFamily="18" charset="0"/>
              </a:rPr>
              <a:t>Quelques fondements… </a:t>
            </a:r>
            <a:r>
              <a:rPr lang="fr-CA" sz="2800" b="1" dirty="0"/>
              <a:t> </a:t>
            </a:r>
            <a:r>
              <a:rPr lang="fr-CA" sz="2800" b="1" i="1" dirty="0">
                <a:latin typeface="Bookman Old Style" panose="02050604050505020204" pitchFamily="18" charset="0"/>
              </a:rPr>
              <a:t>historiques</a:t>
            </a:r>
            <a:endParaRPr lang="fr-CA" sz="2800" b="1" i="1" dirty="0">
              <a:latin typeface="Bookman Old Style" panose="02050604050505020204" pitchFamily="18" charset="0"/>
            </a:endParaRPr>
          </a:p>
          <a:p>
            <a:endParaRPr lang="fr-CA" sz="2000" dirty="0" smtClean="0">
              <a:latin typeface="Bookman Old Style" panose="02050604050505020204" pitchFamily="18" charset="0"/>
            </a:endParaRPr>
          </a:p>
          <a:p>
            <a:r>
              <a:rPr lang="fr-CA" sz="2000" b="1" dirty="0" smtClean="0">
                <a:latin typeface="Bookman Old Style" panose="02050604050505020204" pitchFamily="18" charset="0"/>
              </a:rPr>
              <a:t>L’importance </a:t>
            </a:r>
            <a:r>
              <a:rPr lang="fr-CA" sz="2000" b="1" dirty="0">
                <a:latin typeface="Bookman Old Style" panose="02050604050505020204" pitchFamily="18" charset="0"/>
              </a:rPr>
              <a:t>de la relation</a:t>
            </a:r>
            <a:r>
              <a:rPr lang="fr-CA" sz="2000" dirty="0">
                <a:latin typeface="Bookman Old Style" panose="02050604050505020204" pitchFamily="18" charset="0"/>
              </a:rPr>
              <a:t> – bienveillance – confiance – croyance dans le potentiel des personnes (</a:t>
            </a:r>
            <a:r>
              <a:rPr lang="fr-CA" sz="2000" b="1" i="1" dirty="0">
                <a:latin typeface="Bookman Old Style" panose="02050604050505020204" pitchFamily="18" charset="0"/>
              </a:rPr>
              <a:t>Je crois en toi)</a:t>
            </a:r>
          </a:p>
          <a:p>
            <a:endParaRPr lang="fr-CA" sz="2000" dirty="0">
              <a:latin typeface="Bookman Old Style" panose="02050604050505020204" pitchFamily="18" charset="0"/>
            </a:endParaRPr>
          </a:p>
          <a:p>
            <a:r>
              <a:rPr lang="fr-CA" sz="2000" b="1" dirty="0">
                <a:latin typeface="Bookman Old Style" panose="02050604050505020204" pitchFamily="18" charset="0"/>
              </a:rPr>
              <a:t>Le concept d’utilisation </a:t>
            </a:r>
            <a:r>
              <a:rPr lang="fr-CA" sz="2000" dirty="0">
                <a:latin typeface="Bookman Old Style" panose="02050604050505020204" pitchFamily="18" charset="0"/>
              </a:rPr>
              <a:t>- la relation de causalité entre les résultats d’une action et les moyens </a:t>
            </a:r>
            <a:r>
              <a:rPr lang="fr-CA" sz="2000" dirty="0" smtClean="0">
                <a:latin typeface="Bookman Old Style" panose="02050604050505020204" pitchFamily="18" charset="0"/>
              </a:rPr>
              <a:t>utilisés – la méta cognition</a:t>
            </a:r>
          </a:p>
          <a:p>
            <a:endParaRPr lang="fr-CA" sz="2000" dirty="0">
              <a:latin typeface="Bookman Old Style" panose="02050604050505020204" pitchFamily="18" charset="0"/>
            </a:endParaRPr>
          </a:p>
          <a:p>
            <a:r>
              <a:rPr lang="fr-CA" sz="2000" b="1" dirty="0">
                <a:latin typeface="Bookman Old Style" panose="02050604050505020204" pitchFamily="18" charset="0"/>
              </a:rPr>
              <a:t>L’importance de la personnalité de </a:t>
            </a:r>
            <a:r>
              <a:rPr lang="fr-CA" sz="2000" b="1" dirty="0" smtClean="0">
                <a:latin typeface="Bookman Old Style" panose="02050604050505020204" pitchFamily="18" charset="0"/>
              </a:rPr>
              <a:t>l’éducatrice(</a:t>
            </a:r>
            <a:r>
              <a:rPr lang="fr-CA" sz="2000" b="1" dirty="0" err="1" smtClean="0">
                <a:latin typeface="Bookman Old Style" panose="02050604050505020204" pitchFamily="18" charset="0"/>
              </a:rPr>
              <a:t>teur</a:t>
            </a:r>
            <a:r>
              <a:rPr lang="fr-CA" sz="2000" dirty="0" smtClean="0">
                <a:latin typeface="Bookman Old Style" panose="02050604050505020204" pitchFamily="18" charset="0"/>
              </a:rPr>
              <a:t>)  </a:t>
            </a:r>
            <a:r>
              <a:rPr lang="fr-CA" sz="2000" dirty="0">
                <a:latin typeface="Bookman Old Style" panose="02050604050505020204" pitchFamily="18" charset="0"/>
              </a:rPr>
              <a:t>et de la connaissance de </a:t>
            </a:r>
            <a:r>
              <a:rPr lang="fr-CA" sz="2000" dirty="0" smtClean="0">
                <a:latin typeface="Bookman Old Style" panose="02050604050505020204" pitchFamily="18" charset="0"/>
              </a:rPr>
              <a:t>soi</a:t>
            </a:r>
            <a:br>
              <a:rPr lang="fr-CA" sz="2000" dirty="0" smtClean="0">
                <a:latin typeface="Bookman Old Style" panose="02050604050505020204" pitchFamily="18" charset="0"/>
              </a:rPr>
            </a:br>
            <a:endParaRPr lang="fr-CA" sz="2000" dirty="0">
              <a:latin typeface="Bookman Old Style" panose="02050604050505020204" pitchFamily="18" charset="0"/>
            </a:endParaRPr>
          </a:p>
          <a:p>
            <a:r>
              <a:rPr lang="fr-CA" sz="2000" b="1" dirty="0">
                <a:latin typeface="Bookman Old Style" panose="02050604050505020204" pitchFamily="18" charset="0"/>
              </a:rPr>
              <a:t>La </a:t>
            </a:r>
            <a:r>
              <a:rPr lang="fr-CA" sz="2000" b="1" dirty="0" smtClean="0">
                <a:latin typeface="Bookman Old Style" panose="02050604050505020204" pitchFamily="18" charset="0"/>
              </a:rPr>
              <a:t>psychoéducation spécialiste </a:t>
            </a:r>
            <a:r>
              <a:rPr lang="fr-CA" sz="2000" b="1" dirty="0">
                <a:latin typeface="Bookman Old Style" panose="02050604050505020204" pitchFamily="18" charset="0"/>
              </a:rPr>
              <a:t>du milieu </a:t>
            </a:r>
            <a:r>
              <a:rPr lang="fr-CA" sz="2000" dirty="0">
                <a:latin typeface="Bookman Old Style" panose="02050604050505020204" pitchFamily="18" charset="0"/>
              </a:rPr>
              <a:t>– interaction environnement – individu ou groupe </a:t>
            </a:r>
            <a:r>
              <a:rPr lang="fr-CA" sz="2000" dirty="0" smtClean="0">
                <a:latin typeface="Bookman Old Style" panose="02050604050505020204" pitchFamily="18" charset="0"/>
              </a:rPr>
              <a:t>d’individu</a:t>
            </a:r>
          </a:p>
          <a:p>
            <a:endParaRPr lang="fr-CA" sz="2000" dirty="0">
              <a:latin typeface="Bookman Old Style" panose="02050604050505020204" pitchFamily="18" charset="0"/>
            </a:endParaRPr>
          </a:p>
          <a:p>
            <a:r>
              <a:rPr lang="fr-CA" sz="2000" b="1" dirty="0" smtClean="0">
                <a:latin typeface="Bookman Old Style" panose="02050604050505020204" pitchFamily="18" charset="0"/>
              </a:rPr>
              <a:t>Le vécu partagé et l’activité psychoéducative</a:t>
            </a:r>
            <a:endParaRPr lang="fr-CA" sz="2000" b="1" dirty="0">
              <a:latin typeface="Bookman Old Style" panose="02050604050505020204" pitchFamily="18" charset="0"/>
            </a:endParaRPr>
          </a:p>
          <a:p>
            <a:endParaRPr lang="fr-CA" sz="2000" dirty="0" smtClean="0">
              <a:latin typeface="Bookman Old Style" panose="02050604050505020204" pitchFamily="18" charset="0"/>
            </a:endParaRPr>
          </a:p>
          <a:p>
            <a:r>
              <a:rPr lang="fr-CA" sz="2000" b="1" dirty="0" smtClean="0">
                <a:latin typeface="Bookman Old Style" panose="02050604050505020204" pitchFamily="18" charset="0"/>
              </a:rPr>
              <a:t>Une </a:t>
            </a:r>
            <a:r>
              <a:rPr lang="fr-CA" sz="2000" b="1" dirty="0">
                <a:latin typeface="Bookman Old Style" panose="02050604050505020204" pitchFamily="18" charset="0"/>
              </a:rPr>
              <a:t>bonne pratique </a:t>
            </a:r>
            <a:r>
              <a:rPr lang="fr-CA" sz="2000" dirty="0">
                <a:latin typeface="Bookman Old Style" panose="02050604050505020204" pitchFamily="18" charset="0"/>
              </a:rPr>
              <a:t>s’appuie sur une alliance entre le savoir issu de la recherche et le savoir </a:t>
            </a:r>
            <a:r>
              <a:rPr lang="fr-CA" sz="2000" dirty="0" smtClean="0">
                <a:latin typeface="Bookman Old Style" panose="02050604050505020204" pitchFamily="18" charset="0"/>
              </a:rPr>
              <a:t>d’expérience (nouveau)</a:t>
            </a:r>
            <a:endParaRPr lang="fr-CA" sz="2000" dirty="0">
              <a:latin typeface="Bookman Old Style" panose="02050604050505020204" pitchFamily="18" charset="0"/>
            </a:endParaRPr>
          </a:p>
          <a:p>
            <a:endParaRPr lang="fr-CA" sz="2800" dirty="0">
              <a:latin typeface="Bookman Old Style" panose="02050604050505020204" pitchFamily="18" charset="0"/>
            </a:endParaRPr>
          </a:p>
          <a:p>
            <a:endParaRPr lang="fr-CA" sz="2800" dirty="0">
              <a:latin typeface="Bookman Old Style" panose="02050604050505020204" pitchFamily="18" charset="0"/>
            </a:endParaRP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68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62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3520167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>
                <a:latin typeface="Bookman Old Style" panose="02050604050505020204" pitchFamily="18" charset="0"/>
              </a:rPr>
              <a:t>Question</a:t>
            </a:r>
            <a:r>
              <a:rPr lang="fr-CA" sz="2000" b="1" dirty="0">
                <a:latin typeface="Bookman Old Style" panose="02050604050505020204" pitchFamily="18" charset="0"/>
              </a:rPr>
              <a:t> </a:t>
            </a:r>
            <a:r>
              <a:rPr lang="fr-CA" sz="2000" b="1" dirty="0" smtClean="0">
                <a:latin typeface="Bookman Old Style" panose="02050604050505020204" pitchFamily="18" charset="0"/>
              </a:rPr>
              <a:t>:</a:t>
            </a:r>
          </a:p>
          <a:p>
            <a:r>
              <a:rPr lang="fr-CA" sz="2000" i="1" dirty="0" smtClean="0">
                <a:latin typeface="Bookman Old Style" panose="02050604050505020204" pitchFamily="18" charset="0"/>
              </a:rPr>
              <a:t>(Particulièrement en milieu scolaire)</a:t>
            </a:r>
            <a:r>
              <a:rPr lang="fr-CA" sz="2000" b="1" dirty="0" smtClean="0">
                <a:latin typeface="Bookman Old Style" panose="02050604050505020204" pitchFamily="18" charset="0"/>
              </a:rPr>
              <a:t> </a:t>
            </a:r>
          </a:p>
          <a:p>
            <a:endParaRPr lang="fr-CA" sz="2000" dirty="0">
              <a:latin typeface="Bookman Old Style" panose="02050604050505020204" pitchFamily="18" charset="0"/>
            </a:endParaRPr>
          </a:p>
          <a:p>
            <a:r>
              <a:rPr lang="fr-CA" sz="2000" dirty="0">
                <a:latin typeface="Bookman Old Style" panose="02050604050505020204" pitchFamily="18" charset="0"/>
              </a:rPr>
              <a:t>E</a:t>
            </a:r>
            <a:r>
              <a:rPr lang="fr-CA" sz="2000" dirty="0" smtClean="0">
                <a:latin typeface="Bookman Old Style" panose="02050604050505020204" pitchFamily="18" charset="0"/>
              </a:rPr>
              <a:t>st-ce </a:t>
            </a:r>
            <a:r>
              <a:rPr lang="fr-CA" sz="2000" dirty="0">
                <a:latin typeface="Bookman Old Style" panose="02050604050505020204" pitchFamily="18" charset="0"/>
              </a:rPr>
              <a:t>que la </a:t>
            </a:r>
            <a:r>
              <a:rPr lang="fr-CA" sz="2000" dirty="0" smtClean="0">
                <a:latin typeface="Bookman Old Style" panose="02050604050505020204" pitchFamily="18" charset="0"/>
              </a:rPr>
              <a:t>psychoéducatrice(</a:t>
            </a:r>
            <a:r>
              <a:rPr lang="fr-CA" sz="2000" dirty="0" err="1" smtClean="0">
                <a:latin typeface="Bookman Old Style" panose="02050604050505020204" pitchFamily="18" charset="0"/>
              </a:rPr>
              <a:t>teur</a:t>
            </a:r>
            <a:r>
              <a:rPr lang="fr-CA" sz="2000" dirty="0" smtClean="0">
                <a:latin typeface="Bookman Old Style" panose="02050604050505020204" pitchFamily="18" charset="0"/>
              </a:rPr>
              <a:t>) va devenir une spécialiste </a:t>
            </a:r>
            <a:r>
              <a:rPr lang="fr-CA" sz="2000" dirty="0">
                <a:latin typeface="Bookman Old Style" panose="02050604050505020204" pitchFamily="18" charset="0"/>
              </a:rPr>
              <a:t>de l’évaluation et du rôle </a:t>
            </a:r>
            <a:r>
              <a:rPr lang="fr-CA" sz="2000" dirty="0" smtClean="0">
                <a:latin typeface="Bookman Old Style" panose="02050604050505020204" pitchFamily="18" charset="0"/>
              </a:rPr>
              <a:t>conseil ? </a:t>
            </a:r>
          </a:p>
          <a:p>
            <a:endParaRPr lang="fr-CA" sz="2000" dirty="0">
              <a:latin typeface="Bookman Old Style" panose="02050604050505020204" pitchFamily="18" charset="0"/>
            </a:endParaRPr>
          </a:p>
          <a:p>
            <a:r>
              <a:rPr lang="fr-CA" sz="2000" dirty="0" smtClean="0">
                <a:latin typeface="Bookman Old Style" panose="02050604050505020204" pitchFamily="18" charset="0"/>
              </a:rPr>
              <a:t>Est-ce </a:t>
            </a:r>
            <a:r>
              <a:rPr lang="fr-CA" sz="2000" dirty="0">
                <a:latin typeface="Bookman Old Style" panose="02050604050505020204" pitchFamily="18" charset="0"/>
              </a:rPr>
              <a:t>que </a:t>
            </a:r>
            <a:r>
              <a:rPr lang="fr-CA" sz="2000" dirty="0" smtClean="0">
                <a:latin typeface="Bookman Old Style" panose="02050604050505020204" pitchFamily="18" charset="0"/>
              </a:rPr>
              <a:t>l’éducatrice(</a:t>
            </a:r>
            <a:r>
              <a:rPr lang="fr-CA" sz="2000" dirty="0" err="1" smtClean="0">
                <a:latin typeface="Bookman Old Style" panose="02050604050505020204" pitchFamily="18" charset="0"/>
              </a:rPr>
              <a:t>teur</a:t>
            </a:r>
            <a:r>
              <a:rPr lang="fr-CA" sz="2000" dirty="0" smtClean="0">
                <a:latin typeface="Bookman Old Style" panose="02050604050505020204" pitchFamily="18" charset="0"/>
              </a:rPr>
              <a:t>) spécialisée </a:t>
            </a:r>
            <a:r>
              <a:rPr lang="fr-CA" sz="2000" dirty="0">
                <a:latin typeface="Bookman Old Style" panose="02050604050505020204" pitchFamily="18" charset="0"/>
              </a:rPr>
              <a:t>sera la spécialiste de l’intervention directe auprès de la </a:t>
            </a:r>
            <a:r>
              <a:rPr lang="fr-CA" sz="2000" dirty="0" smtClean="0">
                <a:latin typeface="Bookman Old Style" panose="02050604050505020204" pitchFamily="18" charset="0"/>
              </a:rPr>
              <a:t>clientèle ? </a:t>
            </a:r>
            <a:endParaRPr lang="fr-CA" sz="2000" dirty="0">
              <a:latin typeface="Bookman Old Style" panose="02050604050505020204" pitchFamily="18" charset="0"/>
            </a:endParaRPr>
          </a:p>
          <a:p>
            <a:endParaRPr lang="fr-CA" sz="2800" dirty="0">
              <a:latin typeface="Bookman Old Style" panose="02050604050505020204" pitchFamily="18" charset="0"/>
            </a:endParaRP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pic>
        <p:nvPicPr>
          <p:cNvPr id="4" name="Picture 2" descr="Résultats de recherche d'images pour « Question »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58" y="116632"/>
            <a:ext cx="248761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63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836712"/>
            <a:ext cx="77048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latin typeface="Bookman Old Style" panose="02050604050505020204" pitchFamily="18" charset="0"/>
              </a:rPr>
              <a:t>La </a:t>
            </a:r>
            <a:r>
              <a:rPr lang="fr-CA" sz="2800" dirty="0">
                <a:latin typeface="Bookman Old Style" panose="02050604050505020204" pitchFamily="18" charset="0"/>
              </a:rPr>
              <a:t>pratique actuelle de la psychoéducation </a:t>
            </a:r>
            <a:r>
              <a:rPr lang="fr-CA" sz="2800" dirty="0" smtClean="0">
                <a:latin typeface="Bookman Old Style" panose="02050604050505020204" pitchFamily="18" charset="0"/>
              </a:rPr>
              <a:t>s’éloigne </a:t>
            </a:r>
            <a:r>
              <a:rPr lang="fr-CA" sz="2800" dirty="0">
                <a:latin typeface="Bookman Old Style" panose="02050604050505020204" pitchFamily="18" charset="0"/>
              </a:rPr>
              <a:t>de certains fondements par la « force des choses </a:t>
            </a:r>
            <a:r>
              <a:rPr lang="fr-CA" sz="2800" dirty="0" smtClean="0">
                <a:latin typeface="Bookman Old Style" panose="02050604050505020204" pitchFamily="18" charset="0"/>
              </a:rPr>
              <a:t>»:</a:t>
            </a:r>
            <a:br>
              <a:rPr lang="fr-CA" sz="2800" dirty="0" smtClean="0">
                <a:latin typeface="Bookman Old Style" panose="02050604050505020204" pitchFamily="18" charset="0"/>
              </a:rPr>
            </a:br>
            <a:r>
              <a:rPr lang="fr-CA" sz="2800" dirty="0" smtClean="0">
                <a:latin typeface="Bookman Old Style" panose="020506040505050202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Bookman Old Style" panose="02050604050505020204" pitchFamily="18" charset="0"/>
              </a:rPr>
              <a:t>Pression </a:t>
            </a:r>
            <a:r>
              <a:rPr lang="fr-CA" sz="2800" dirty="0">
                <a:latin typeface="Bookman Old Style" panose="02050604050505020204" pitchFamily="18" charset="0"/>
              </a:rPr>
              <a:t>des employeurs, </a:t>
            </a:r>
            <a:endParaRPr lang="fr-CA" sz="2800" dirty="0" smtClean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Bookman Old Style" panose="02050604050505020204" pitchFamily="18" charset="0"/>
              </a:rPr>
              <a:t>Orientation </a:t>
            </a:r>
            <a:r>
              <a:rPr lang="fr-CA" sz="2800" dirty="0">
                <a:latin typeface="Bookman Old Style" panose="02050604050505020204" pitchFamily="18" charset="0"/>
              </a:rPr>
              <a:t>gouvernementale, </a:t>
            </a:r>
            <a:endParaRPr lang="fr-CA" sz="2800" dirty="0" smtClean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Bookman Old Style" panose="02050604050505020204" pitchFamily="18" charset="0"/>
              </a:rPr>
              <a:t>Ordre </a:t>
            </a:r>
            <a:r>
              <a:rPr lang="fr-CA" sz="2800" dirty="0">
                <a:latin typeface="Bookman Old Style" panose="02050604050505020204" pitchFamily="18" charset="0"/>
              </a:rPr>
              <a:t>professionnel, </a:t>
            </a:r>
            <a:endParaRPr lang="fr-CA" sz="2800" dirty="0" smtClean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Bookman Old Style" panose="02050604050505020204" pitchFamily="18" charset="0"/>
              </a:rPr>
              <a:t>Lois </a:t>
            </a:r>
            <a:r>
              <a:rPr lang="fr-CA" sz="2800" dirty="0">
                <a:latin typeface="Bookman Old Style" panose="02050604050505020204" pitchFamily="18" charset="0"/>
              </a:rPr>
              <a:t>liées à la profession, </a:t>
            </a:r>
            <a:r>
              <a:rPr lang="fr-CA" sz="2800" dirty="0" smtClean="0">
                <a:latin typeface="Bookman Old Style" panose="02050604050505020204" pitchFamily="18" charset="0"/>
              </a:rPr>
              <a:t>actes réservés, etc</a:t>
            </a:r>
            <a:r>
              <a:rPr lang="fr-CA" sz="2800" dirty="0">
                <a:latin typeface="Bookman Old Style" panose="02050604050505020204" pitchFamily="18" charset="0"/>
              </a:rPr>
              <a:t>.) </a:t>
            </a:r>
            <a:endParaRPr lang="fr-CA" sz="2800" dirty="0" smtClean="0">
              <a:latin typeface="Bookman Old Style" panose="02050604050505020204" pitchFamily="18" charset="0"/>
            </a:endParaRPr>
          </a:p>
          <a:p>
            <a:endParaRPr lang="fr-CA" sz="2800" dirty="0">
              <a:latin typeface="Bookman Old Style" panose="02050604050505020204" pitchFamily="18" charset="0"/>
            </a:endParaRPr>
          </a:p>
          <a:p>
            <a:r>
              <a:rPr lang="fr-CA" sz="2000" i="1" dirty="0" smtClean="0">
                <a:latin typeface="Bookman Old Style" panose="02050604050505020204" pitchFamily="18" charset="0"/>
              </a:rPr>
              <a:t>(Daigle</a:t>
            </a:r>
            <a:r>
              <a:rPr lang="fr-CA" sz="2000" i="1" dirty="0">
                <a:latin typeface="Bookman Old Style" panose="02050604050505020204" pitchFamily="18" charset="0"/>
              </a:rPr>
              <a:t>, Gendreau, Le Blanc, Pronovost, Renou, etc</a:t>
            </a:r>
            <a:r>
              <a:rPr lang="fr-CA" sz="2000" i="1" dirty="0" smtClean="0">
                <a:latin typeface="Bookman Old Style" panose="02050604050505020204" pitchFamily="18" charset="0"/>
              </a:rPr>
              <a:t>.)</a:t>
            </a:r>
            <a:endParaRPr lang="fr-CA" sz="2800" i="1" dirty="0">
              <a:latin typeface="Bookman Old Style" panose="02050604050505020204" pitchFamily="18" charset="0"/>
            </a:endParaRPr>
          </a:p>
          <a:p>
            <a:endParaRPr lang="fr-CA" sz="2800" dirty="0">
              <a:latin typeface="Bookman Old Style" panose="02050604050505020204" pitchFamily="18" charset="0"/>
            </a:endParaRPr>
          </a:p>
          <a:p>
            <a:endParaRPr lang="fr-CA" sz="2800" dirty="0">
              <a:latin typeface="Bookman Old Style" panose="02050604050505020204" pitchFamily="18" charset="0"/>
            </a:endParaRP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55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64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188640"/>
            <a:ext cx="7704856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latin typeface="Bookman Old Style" panose="02050604050505020204" pitchFamily="18" charset="0"/>
              </a:rPr>
              <a:t>Rôle </a:t>
            </a:r>
            <a:r>
              <a:rPr lang="fr-CA" sz="2400" b="1" dirty="0">
                <a:latin typeface="Bookman Old Style" panose="02050604050505020204" pitchFamily="18" charset="0"/>
              </a:rPr>
              <a:t>conseil</a:t>
            </a:r>
            <a:endParaRPr lang="fr-CA" sz="2400" dirty="0">
              <a:latin typeface="Bookman Old Style" panose="02050604050505020204" pitchFamily="18" charset="0"/>
            </a:endParaRPr>
          </a:p>
          <a:p>
            <a:endParaRPr lang="fr-CA" sz="2000" dirty="0">
              <a:latin typeface="Bookman Old Style" panose="02050604050505020204" pitchFamily="18" charset="0"/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latin typeface="Bookman Old Style" panose="02050604050505020204" pitchFamily="18" charset="0"/>
              </a:rPr>
              <a:t>A</a:t>
            </a:r>
            <a:r>
              <a:rPr lang="fr-CA" sz="2400" dirty="0" smtClean="0">
                <a:latin typeface="Bookman Old Style" panose="02050604050505020204" pitchFamily="18" charset="0"/>
              </a:rPr>
              <a:t>ccompagner </a:t>
            </a:r>
            <a:r>
              <a:rPr lang="fr-CA" sz="2400" dirty="0">
                <a:latin typeface="Bookman Old Style" panose="02050604050505020204" pitchFamily="18" charset="0"/>
              </a:rPr>
              <a:t>un intervenant (enseignant, éducateur spécialisé, etc.) un parent, une équipe, un milieu dans l’orientation de ses pratiques, dans la résolution d’un problème; </a:t>
            </a:r>
          </a:p>
          <a:p>
            <a:endParaRPr lang="fr-CA" sz="2400" dirty="0">
              <a:latin typeface="Bookman Old Style" panose="02050604050505020204" pitchFamily="18" charset="0"/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latin typeface="Bookman Old Style" panose="02050604050505020204" pitchFamily="18" charset="0"/>
              </a:rPr>
              <a:t>Ê</a:t>
            </a:r>
            <a:r>
              <a:rPr lang="fr-CA" sz="2400" dirty="0" smtClean="0">
                <a:latin typeface="Bookman Old Style" panose="02050604050505020204" pitchFamily="18" charset="0"/>
              </a:rPr>
              <a:t>tre </a:t>
            </a:r>
            <a:r>
              <a:rPr lang="fr-CA" sz="2400" dirty="0">
                <a:latin typeface="Bookman Old Style" panose="02050604050505020204" pitchFamily="18" charset="0"/>
              </a:rPr>
              <a:t>un soutien, un facilitateur, un catalyseur et parfois un expert dans l’accompagnement d’intervenants ou d’équipe d’un milieu;</a:t>
            </a:r>
          </a:p>
          <a:p>
            <a:r>
              <a:rPr lang="fr-CA" sz="2400" dirty="0">
                <a:latin typeface="Bookman Old Style" panose="02050604050505020204" pitchFamily="18" charset="0"/>
              </a:rPr>
              <a:t> </a:t>
            </a:r>
            <a:endParaRPr lang="fr-CA" sz="2400" dirty="0">
              <a:latin typeface="Bookman Old Style" panose="02050604050505020204" pitchFamily="18" charset="0"/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latin typeface="Bookman Old Style" panose="02050604050505020204" pitchFamily="18" charset="0"/>
              </a:rPr>
              <a:t>R</a:t>
            </a:r>
            <a:r>
              <a:rPr lang="fr-CA" sz="2400" dirty="0" smtClean="0">
                <a:latin typeface="Bookman Old Style" panose="02050604050505020204" pitchFamily="18" charset="0"/>
              </a:rPr>
              <a:t>éaliser </a:t>
            </a:r>
            <a:r>
              <a:rPr lang="fr-CA" sz="2400" dirty="0">
                <a:latin typeface="Bookman Old Style" panose="02050604050505020204" pitchFamily="18" charset="0"/>
              </a:rPr>
              <a:t>les opérations professionnelles en les appliquant lors des différentes étapes de l’accompagnement; </a:t>
            </a:r>
          </a:p>
          <a:p>
            <a:endParaRPr lang="fr-CA" sz="2400" dirty="0">
              <a:latin typeface="Bookman Old Style" panose="02050604050505020204" pitchFamily="18" charset="0"/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latin typeface="Bookman Old Style" panose="02050604050505020204" pitchFamily="18" charset="0"/>
              </a:rPr>
              <a:t>C</a:t>
            </a:r>
            <a:r>
              <a:rPr lang="fr-CA" sz="2400" dirty="0" smtClean="0">
                <a:latin typeface="Bookman Old Style" panose="02050604050505020204" pitchFamily="18" charset="0"/>
              </a:rPr>
              <a:t>e </a:t>
            </a:r>
            <a:r>
              <a:rPr lang="fr-CA" sz="2400" dirty="0">
                <a:latin typeface="Bookman Old Style" panose="02050604050505020204" pitchFamily="18" charset="0"/>
              </a:rPr>
              <a:t>rôle-conseil a pour cible la personne ou le milieu accompagné en ayant comme finalité le « bien-être » d’une clientèle en difficulté.</a:t>
            </a:r>
          </a:p>
          <a:p>
            <a:endParaRPr lang="fr-CA" sz="2800" dirty="0">
              <a:latin typeface="Bookman Old Style" panose="02050604050505020204" pitchFamily="18" charset="0"/>
            </a:endParaRPr>
          </a:p>
          <a:p>
            <a:endParaRPr lang="fr-CA" sz="2800" dirty="0">
              <a:latin typeface="Bookman Old Style" panose="02050604050505020204" pitchFamily="18" charset="0"/>
            </a:endParaRP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07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65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332656"/>
            <a:ext cx="770485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latin typeface="Bookman Old Style" panose="02050604050505020204" pitchFamily="18" charset="0"/>
              </a:rPr>
              <a:t>Thèse de Sonia Daigle </a:t>
            </a:r>
            <a:r>
              <a:rPr lang="fr-CA" sz="2400" b="1" dirty="0">
                <a:latin typeface="Bookman Old Style" panose="02050604050505020204" pitchFamily="18" charset="0"/>
              </a:rPr>
              <a:t>(2017</a:t>
            </a:r>
            <a:r>
              <a:rPr lang="fr-CA" sz="2400" dirty="0">
                <a:latin typeface="Bookman Old Style" panose="02050604050505020204" pitchFamily="18" charset="0"/>
              </a:rPr>
              <a:t>) </a:t>
            </a:r>
            <a:r>
              <a:rPr lang="fr-CA" sz="2400" dirty="0" smtClean="0">
                <a:latin typeface="Bookman Old Style" panose="02050604050505020204" pitchFamily="18" charset="0"/>
              </a:rPr>
              <a:t>suite à son enquête auprès </a:t>
            </a:r>
            <a:r>
              <a:rPr lang="fr-CA" sz="2400" dirty="0">
                <a:latin typeface="Bookman Old Style" panose="02050604050505020204" pitchFamily="18" charset="0"/>
              </a:rPr>
              <a:t>de </a:t>
            </a:r>
            <a:r>
              <a:rPr lang="fr-CA" sz="2400" dirty="0" smtClean="0">
                <a:latin typeface="Bookman Old Style" panose="02050604050505020204" pitchFamily="18" charset="0"/>
              </a:rPr>
              <a:t>psychoéducatrices(</a:t>
            </a:r>
            <a:r>
              <a:rPr lang="fr-CA" sz="2400" dirty="0" err="1" smtClean="0">
                <a:latin typeface="Bookman Old Style" panose="02050604050505020204" pitchFamily="18" charset="0"/>
              </a:rPr>
              <a:t>teurs</a:t>
            </a:r>
            <a:r>
              <a:rPr lang="fr-CA" sz="2400" dirty="0" smtClean="0">
                <a:latin typeface="Bookman Old Style" panose="02050604050505020204" pitchFamily="18" charset="0"/>
              </a:rPr>
              <a:t>) </a:t>
            </a:r>
            <a:r>
              <a:rPr lang="fr-CA" sz="2400" i="1" dirty="0" smtClean="0">
                <a:latin typeface="Bookman Old Style" panose="02050604050505020204" pitchFamily="18" charset="0"/>
              </a:rPr>
              <a:t>la </a:t>
            </a:r>
            <a:r>
              <a:rPr lang="fr-CA" sz="2400" i="1" dirty="0">
                <a:latin typeface="Bookman Old Style" panose="02050604050505020204" pitchFamily="18" charset="0"/>
              </a:rPr>
              <a:t>réalité actuelle de la pratique psychoéducative n’est plus ce qui était privilégié à l’origine de la profession</a:t>
            </a:r>
            <a:r>
              <a:rPr lang="fr-CA" sz="2400" dirty="0">
                <a:latin typeface="Bookman Old Style" panose="02050604050505020204" pitchFamily="18" charset="0"/>
              </a:rPr>
              <a:t> </a:t>
            </a:r>
            <a:r>
              <a:rPr lang="fr-CA" sz="2400" dirty="0" smtClean="0">
                <a:latin typeface="Bookman Old Style" panose="02050604050505020204" pitchFamily="18" charset="0"/>
              </a:rPr>
              <a:t/>
            </a:r>
            <a:br>
              <a:rPr lang="fr-CA" sz="2400" dirty="0" smtClean="0">
                <a:latin typeface="Bookman Old Style" panose="02050604050505020204" pitchFamily="18" charset="0"/>
              </a:rPr>
            </a:br>
            <a:endParaRPr lang="fr-CA" sz="24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latin typeface="Bookman Old Style" panose="02050604050505020204" pitchFamily="18" charset="0"/>
              </a:rPr>
              <a:t>L</a:t>
            </a:r>
            <a:r>
              <a:rPr lang="fr-CA" sz="2400" dirty="0" smtClean="0">
                <a:latin typeface="Bookman Old Style" panose="02050604050505020204" pitchFamily="18" charset="0"/>
              </a:rPr>
              <a:t>e </a:t>
            </a:r>
            <a:r>
              <a:rPr lang="fr-CA" sz="2400" dirty="0">
                <a:latin typeface="Bookman Old Style" panose="02050604050505020204" pitchFamily="18" charset="0"/>
              </a:rPr>
              <a:t>« fondamental » qu’était </a:t>
            </a:r>
            <a:r>
              <a:rPr lang="fr-CA" sz="2400" b="1" dirty="0">
                <a:latin typeface="Bookman Old Style" panose="02050604050505020204" pitchFamily="18" charset="0"/>
              </a:rPr>
              <a:t>l’intervention directe, la prise en charge directe de la clientèle</a:t>
            </a:r>
            <a:r>
              <a:rPr lang="fr-CA" sz="2400" dirty="0">
                <a:latin typeface="Bookman Old Style" panose="02050604050505020204" pitchFamily="18" charset="0"/>
              </a:rPr>
              <a:t>, ce n’est plus le cas </a:t>
            </a:r>
            <a:r>
              <a:rPr lang="fr-CA" sz="2400" dirty="0" smtClean="0">
                <a:latin typeface="Bookman Old Style" panose="02050604050505020204" pitchFamily="18" charset="0"/>
              </a:rPr>
              <a:t>ni </a:t>
            </a:r>
            <a:r>
              <a:rPr lang="fr-CA" sz="2400" dirty="0">
                <a:latin typeface="Bookman Old Style" panose="02050604050505020204" pitchFamily="18" charset="0"/>
              </a:rPr>
              <a:t>pour l’utilisation du </a:t>
            </a:r>
            <a:r>
              <a:rPr lang="fr-CA" sz="2400" b="1" dirty="0">
                <a:latin typeface="Bookman Old Style" panose="02050604050505020204" pitchFamily="18" charset="0"/>
              </a:rPr>
              <a:t>vécu partagé, du vivre </a:t>
            </a:r>
            <a:r>
              <a:rPr lang="fr-CA" sz="2400" b="1" dirty="0" smtClean="0">
                <a:latin typeface="Bookman Old Style" panose="02050604050505020204" pitchFamily="18" charset="0"/>
              </a:rPr>
              <a:t>avec</a:t>
            </a:r>
            <a:r>
              <a:rPr lang="fr-CA" sz="2400" dirty="0" smtClean="0">
                <a:latin typeface="Bookman Old Style" panose="02050604050505020204" pitchFamily="18" charset="0"/>
              </a:rPr>
              <a:t>;</a:t>
            </a:r>
          </a:p>
          <a:p>
            <a:endParaRPr lang="fr-CA" sz="24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b="1" dirty="0" smtClean="0">
                <a:latin typeface="Bookman Old Style" panose="02050604050505020204" pitchFamily="18" charset="0"/>
              </a:rPr>
              <a:t>Le </a:t>
            </a:r>
            <a:r>
              <a:rPr lang="fr-CA" sz="2400" b="1" dirty="0">
                <a:latin typeface="Bookman Old Style" panose="02050604050505020204" pitchFamily="18" charset="0"/>
              </a:rPr>
              <a:t>temps travail en rôle conseil</a:t>
            </a:r>
            <a:r>
              <a:rPr lang="fr-CA" sz="2400" dirty="0">
                <a:latin typeface="Bookman Old Style" panose="02050604050505020204" pitchFamily="18" charset="0"/>
              </a:rPr>
              <a:t>. Un peu plus </a:t>
            </a:r>
            <a:r>
              <a:rPr lang="fr-CA" sz="2400" dirty="0" smtClean="0">
                <a:latin typeface="Bookman Old Style" panose="02050604050505020204" pitchFamily="18" charset="0"/>
              </a:rPr>
              <a:t>de </a:t>
            </a:r>
            <a:r>
              <a:rPr lang="fr-CA" sz="2400" b="1" dirty="0" smtClean="0">
                <a:latin typeface="Bookman Old Style" panose="02050604050505020204" pitchFamily="18" charset="0"/>
              </a:rPr>
              <a:t>33% </a:t>
            </a:r>
            <a:r>
              <a:rPr lang="fr-CA" sz="2400" dirty="0" smtClean="0">
                <a:latin typeface="Bookman Old Style" panose="02050604050505020204" pitchFamily="18" charset="0"/>
              </a:rPr>
              <a:t>des psychoéducatrices(</a:t>
            </a:r>
            <a:r>
              <a:rPr lang="fr-CA" sz="2400" dirty="0" err="1" smtClean="0">
                <a:latin typeface="Bookman Old Style" panose="02050604050505020204" pitchFamily="18" charset="0"/>
              </a:rPr>
              <a:t>teurs</a:t>
            </a:r>
            <a:r>
              <a:rPr lang="fr-CA" sz="2400" dirty="0" smtClean="0">
                <a:latin typeface="Bookman Old Style" panose="02050604050505020204" pitchFamily="18" charset="0"/>
              </a:rPr>
              <a:t>) </a:t>
            </a:r>
            <a:r>
              <a:rPr lang="fr-CA" sz="2400" dirty="0">
                <a:latin typeface="Bookman Old Style" panose="02050604050505020204" pitchFamily="18" charset="0"/>
              </a:rPr>
              <a:t>y consacrent </a:t>
            </a:r>
            <a:r>
              <a:rPr lang="fr-CA" sz="2400" b="1" dirty="0">
                <a:latin typeface="Bookman Old Style" panose="02050604050505020204" pitchFamily="18" charset="0"/>
              </a:rPr>
              <a:t>50% et + </a:t>
            </a:r>
            <a:r>
              <a:rPr lang="fr-CA" sz="2400" dirty="0">
                <a:latin typeface="Bookman Old Style" panose="02050604050505020204" pitchFamily="18" charset="0"/>
              </a:rPr>
              <a:t>de leur temps travail. </a:t>
            </a:r>
            <a:r>
              <a:rPr lang="fr-CA" sz="2400" dirty="0" smtClean="0">
                <a:latin typeface="Bookman Old Style" panose="02050604050505020204" pitchFamily="18" charset="0"/>
              </a:rPr>
              <a:t> </a:t>
            </a:r>
          </a:p>
          <a:p>
            <a:endParaRPr lang="fr-CA" sz="2000" dirty="0">
              <a:latin typeface="Bookman Old Style" panose="02050604050505020204" pitchFamily="18" charset="0"/>
            </a:endParaRPr>
          </a:p>
          <a:p>
            <a:r>
              <a:rPr lang="fr-CA" sz="2000" dirty="0" smtClean="0">
                <a:latin typeface="Bookman Old Style" panose="02050604050505020204" pitchFamily="18" charset="0"/>
              </a:rPr>
              <a:t> </a:t>
            </a:r>
            <a:endParaRPr lang="fr-CA" sz="2000" dirty="0">
              <a:latin typeface="Bookman Old Style" panose="02050604050505020204" pitchFamily="18" charset="0"/>
            </a:endParaRPr>
          </a:p>
          <a:p>
            <a:endParaRPr lang="fr-CA" sz="2800" dirty="0">
              <a:latin typeface="Bookman Old Style" panose="02050604050505020204" pitchFamily="18" charset="0"/>
            </a:endParaRP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94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66</a:t>
            </a:fld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899592" y="549255"/>
            <a:ext cx="77048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>
                <a:latin typeface="Bookman Old Style" panose="02050604050505020204" pitchFamily="18" charset="0"/>
              </a:rPr>
              <a:t>Thèse de Sonia Daigle </a:t>
            </a:r>
            <a:r>
              <a:rPr lang="fr-CA" sz="2000" b="1" dirty="0">
                <a:latin typeface="Bookman Old Style" panose="02050604050505020204" pitchFamily="18" charset="0"/>
              </a:rPr>
              <a:t>(2017</a:t>
            </a:r>
            <a:r>
              <a:rPr lang="fr-CA" sz="2000" dirty="0">
                <a:latin typeface="Bookman Old Style" panose="02050604050505020204" pitchFamily="18" charset="0"/>
              </a:rPr>
              <a:t>) </a:t>
            </a:r>
            <a:r>
              <a:rPr lang="fr-CA" sz="2000" dirty="0" smtClean="0">
                <a:latin typeface="Bookman Old Style" panose="02050604050505020204" pitchFamily="18" charset="0"/>
              </a:rPr>
              <a:t> </a:t>
            </a:r>
          </a:p>
          <a:p>
            <a:endParaRPr lang="fr-CA" sz="2000" dirty="0">
              <a:latin typeface="Bookman Old Style" panose="02050604050505020204" pitchFamily="18" charset="0"/>
            </a:endParaRPr>
          </a:p>
          <a:p>
            <a:r>
              <a:rPr lang="fr-CA" sz="2400" b="1" dirty="0" smtClean="0">
                <a:latin typeface="Bookman Old Style" panose="02050604050505020204" pitchFamily="18" charset="0"/>
              </a:rPr>
              <a:t>L’intervention </a:t>
            </a:r>
            <a:r>
              <a:rPr lang="fr-CA" sz="2400" b="1" dirty="0">
                <a:latin typeface="Bookman Old Style" panose="02050604050505020204" pitchFamily="18" charset="0"/>
              </a:rPr>
              <a:t>directe </a:t>
            </a:r>
            <a:r>
              <a:rPr lang="fr-CA" sz="2400" dirty="0">
                <a:latin typeface="Bookman Old Style" panose="02050604050505020204" pitchFamily="18" charset="0"/>
              </a:rPr>
              <a:t>auprès de la clientèle et l'identité du « client ». </a:t>
            </a:r>
            <a:endParaRPr lang="fr-CA" sz="2400" dirty="0" smtClean="0">
              <a:latin typeface="Bookman Old Style" panose="02050604050505020204" pitchFamily="18" charset="0"/>
            </a:endParaRPr>
          </a:p>
          <a:p>
            <a:endParaRPr lang="fr-CA" sz="24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latin typeface="Bookman Old Style" panose="02050604050505020204" pitchFamily="18" charset="0"/>
              </a:rPr>
              <a:t>P</a:t>
            </a:r>
            <a:r>
              <a:rPr lang="fr-CA" sz="2400" dirty="0" smtClean="0">
                <a:latin typeface="Bookman Old Style" panose="02050604050505020204" pitchFamily="18" charset="0"/>
              </a:rPr>
              <a:t>lus </a:t>
            </a:r>
            <a:r>
              <a:rPr lang="fr-CA" sz="2400" dirty="0">
                <a:latin typeface="Bookman Old Style" panose="02050604050505020204" pitchFamily="18" charset="0"/>
              </a:rPr>
              <a:t>des trois quarts (78.1%) des </a:t>
            </a:r>
            <a:r>
              <a:rPr lang="fr-CA" sz="2400" dirty="0" smtClean="0">
                <a:latin typeface="Bookman Old Style" panose="02050604050505020204" pitchFamily="18" charset="0"/>
              </a:rPr>
              <a:t>répondants </a:t>
            </a:r>
            <a:r>
              <a:rPr lang="fr-CA" sz="2400" dirty="0">
                <a:latin typeface="Bookman Old Style" panose="02050604050505020204" pitchFamily="18" charset="0"/>
              </a:rPr>
              <a:t>sont d’avis que, dans l'exercice du rôle conseil, </a:t>
            </a:r>
            <a:r>
              <a:rPr lang="fr-CA" sz="2400" b="1" dirty="0">
                <a:latin typeface="Bookman Old Style" panose="02050604050505020204" pitchFamily="18" charset="0"/>
              </a:rPr>
              <a:t>l’intervenant qui les consulte </a:t>
            </a:r>
            <a:r>
              <a:rPr lang="fr-CA" sz="2400" dirty="0">
                <a:latin typeface="Bookman Old Style" panose="02050604050505020204" pitchFamily="18" charset="0"/>
              </a:rPr>
              <a:t>à propos de ce qu’il vit devient </a:t>
            </a:r>
            <a:r>
              <a:rPr lang="fr-CA" sz="2400" b="1" dirty="0">
                <a:latin typeface="Bookman Old Style" panose="02050604050505020204" pitchFamily="18" charset="0"/>
              </a:rPr>
              <a:t>« le client </a:t>
            </a:r>
            <a:r>
              <a:rPr lang="fr-CA" sz="2400" b="1" dirty="0" smtClean="0">
                <a:latin typeface="Bookman Old Style" panose="02050604050505020204" pitchFamily="18" charset="0"/>
              </a:rPr>
              <a:t>»</a:t>
            </a:r>
            <a:r>
              <a:rPr lang="fr-CA" sz="24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b="1" dirty="0"/>
              <a:t>Question : Qu’est devenu le rôle de l’activité </a:t>
            </a:r>
            <a:r>
              <a:rPr lang="fr-CA" sz="2400" b="1" dirty="0" smtClean="0"/>
              <a:t>psychoéducative dans </a:t>
            </a:r>
            <a:r>
              <a:rPr lang="fr-CA" sz="2400" b="1" dirty="0"/>
              <a:t>la </a:t>
            </a:r>
            <a:r>
              <a:rPr lang="fr-CA" sz="2400" b="1" dirty="0" smtClean="0"/>
              <a:t>pratique?</a:t>
            </a:r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latin typeface="Bookman Old Style" panose="02050604050505020204" pitchFamily="18" charset="0"/>
            </a:endParaRPr>
          </a:p>
          <a:p>
            <a:endParaRPr lang="fr-CA" sz="2800" dirty="0">
              <a:latin typeface="Bookman Old Style" panose="02050604050505020204" pitchFamily="18" charset="0"/>
            </a:endParaRPr>
          </a:p>
          <a:p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81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F046646-6590-4C2E-8D6D-3E02E1947F20}" type="slidenum">
              <a:rPr lang="fr-FR" smtClean="0"/>
              <a:pPr/>
              <a:t>67</a:t>
            </a:fld>
            <a:endParaRPr lang="fr-FR" smtClean="0"/>
          </a:p>
        </p:txBody>
      </p:sp>
      <p:pic>
        <p:nvPicPr>
          <p:cNvPr id="58370" name="Picture 4" descr="28E62871-E470-4465-859F-8AAF077AB634@no-domain-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399219"/>
            <a:ext cx="21415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pierrepotvin.com/wp/wp-content/uploads/2018/06/C1-%C3%89l%C3%A8ve-201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032" y="188640"/>
            <a:ext cx="2134351" cy="318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prentissage0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9219"/>
            <a:ext cx="2085148" cy="31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eL0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47" y="3569795"/>
            <a:ext cx="2160240" cy="3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ierrepotvin.com/wp/wp-content/uploads/2017/09/Couverture-Test-5-1-Retenu-200x30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29172"/>
            <a:ext cx="2111284" cy="31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68</a:t>
            </a:fld>
            <a:endParaRPr lang="fr-CA" dirty="0"/>
          </a:p>
        </p:txBody>
      </p:sp>
      <p:sp>
        <p:nvSpPr>
          <p:cNvPr id="4" name="ZoneText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32" y="1196975"/>
            <a:ext cx="76975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617537" lvl="2" indent="-342900" algn="ctr">
              <a:buClr>
                <a:srgbClr val="D4E336"/>
              </a:buClr>
              <a:buSzPct val="95000"/>
              <a:defRPr/>
            </a:pPr>
            <a:r>
              <a:rPr lang="fr-CA" alt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et Échanges</a:t>
            </a:r>
          </a:p>
        </p:txBody>
      </p:sp>
      <p:pic>
        <p:nvPicPr>
          <p:cNvPr id="6" name="Picture 2" descr="Résultats de recherche d'images pour « Question »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88" y="2581970"/>
            <a:ext cx="248761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0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1412776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393192" lvl="1" indent="0"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Enfance difficile</a:t>
            </a:r>
            <a:endParaRPr lang="fr-CA" sz="28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endParaRPr lang="fr-CA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fr-CA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Famille pauvre et violence </a:t>
            </a:r>
            <a:r>
              <a:rPr lang="fr-CA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conjugale</a:t>
            </a:r>
            <a:br>
              <a:rPr lang="fr-CA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fr-CA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Enfant anxieux – souvent malade – souvent absent </a:t>
            </a:r>
          </a:p>
          <a:p>
            <a:pPr lvl="2" fontAlgn="base"/>
            <a:r>
              <a:rPr lang="fr-CA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l’école </a:t>
            </a:r>
            <a:r>
              <a:rPr lang="fr-CA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rendait </a:t>
            </a:r>
            <a:r>
              <a:rPr lang="fr-CA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malade »</a:t>
            </a:r>
            <a:br>
              <a:rPr lang="fr-CA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fr-CA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Hyperactif et inattentif</a:t>
            </a:r>
            <a:endParaRPr lang="fr-CA" sz="3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fr-CA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12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1052736"/>
            <a:ext cx="8229600" cy="4896544"/>
          </a:xfrm>
        </p:spPr>
        <p:txBody>
          <a:bodyPr>
            <a:normAutofit fontScale="47500" lnSpcReduction="20000"/>
          </a:bodyPr>
          <a:lstStyle/>
          <a:p>
            <a:pPr marL="393192" lvl="1" indent="0">
              <a:buNone/>
            </a:pPr>
            <a:r>
              <a:rPr lang="fr-CA" sz="3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l’école primaire… c’est la catastrophe</a:t>
            </a:r>
            <a:endParaRPr lang="fr-CA" sz="38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endParaRPr lang="fr-CA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fr-CA" sz="3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ne comprenais rien </a:t>
            </a:r>
            <a:r>
              <a:rPr lang="fr-CA" sz="3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classe</a:t>
            </a:r>
            <a:br>
              <a:rPr lang="fr-CA" sz="3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fr-CA" sz="3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J’étais </a:t>
            </a:r>
            <a:r>
              <a:rPr lang="fr-CA" sz="3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seul et incapable de faire mes devoirs et </a:t>
            </a:r>
            <a:r>
              <a:rPr lang="fr-CA" sz="3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leçons</a:t>
            </a:r>
            <a:br>
              <a:rPr lang="fr-CA" sz="3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4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fr-CA" sz="3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lundi matin – échec aux leçons – direction </a:t>
            </a:r>
            <a:r>
              <a:rPr lang="fr-CA" sz="3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le responsable de la discipline </a:t>
            </a:r>
          </a:p>
          <a:p>
            <a:pPr lvl="2" fontAlgn="base"/>
            <a:r>
              <a:rPr lang="fr-CA" sz="29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Vlan</a:t>
            </a:r>
            <a:r>
              <a:rPr lang="fr-CA" sz="29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fr-CA" sz="29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9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fr-CA" sz="29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lan! Vlan!  Des coups de strappe sur les mains </a:t>
            </a:r>
          </a:p>
          <a:p>
            <a:pPr lvl="2" fontAlgn="base"/>
            <a:r>
              <a:rPr lang="fr-CA" sz="33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CA" sz="33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onte </a:t>
            </a:r>
            <a:r>
              <a:rPr lang="fr-CA" sz="33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peur – </a:t>
            </a:r>
            <a:r>
              <a:rPr lang="fr-CA" sz="33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Impuissant </a:t>
            </a:r>
            <a:r>
              <a:rPr lang="fr-CA" sz="33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fr-CA" sz="33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Solitude </a:t>
            </a:r>
            <a:r>
              <a:rPr lang="fr-CA" sz="33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mon </a:t>
            </a:r>
            <a:r>
              <a:rPr lang="fr-CA" sz="33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problème</a:t>
            </a:r>
            <a:r>
              <a:rPr lang="fr-CA" sz="29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29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fr-CA" sz="3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Mauvais résultats </a:t>
            </a:r>
            <a:r>
              <a:rPr lang="fr-CA" sz="3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scolaires </a:t>
            </a:r>
            <a:r>
              <a:rPr lang="fr-CA" sz="3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plein de fautes dans mes </a:t>
            </a:r>
            <a:r>
              <a:rPr lang="fr-CA" sz="3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dictées… </a:t>
            </a:r>
            <a:r>
              <a:rPr lang="fr-CA" sz="3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honte.. exemple – les dictées et le </a:t>
            </a:r>
            <a:r>
              <a:rPr lang="fr-CA" sz="3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bulletin</a:t>
            </a:r>
            <a:br>
              <a:rPr lang="fr-CA" sz="3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fr-CA" sz="35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Doubleur de la </a:t>
            </a:r>
            <a:r>
              <a:rPr lang="fr-CA" sz="3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première </a:t>
            </a:r>
            <a:r>
              <a:rPr lang="fr-CA" sz="35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année et de la 6e année</a:t>
            </a:r>
          </a:p>
          <a:p>
            <a:pPr lvl="1" fontAlgn="base"/>
            <a:endParaRPr lang="fr-CA" sz="4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fr-CA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potvin\Documents\mes documents\Dessins ppt\1 presentation\image10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44" y="966306"/>
            <a:ext cx="827931" cy="88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otvin\Documents\mes documents\Dessins ppt\1 presentation\image24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21845"/>
            <a:ext cx="615702" cy="11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otvin\Documents\mes documents\Dessins ppt\1 presentation\image45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18850"/>
            <a:ext cx="1347217" cy="14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5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8" y="5445224"/>
            <a:ext cx="1254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3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7200" y="620688"/>
            <a:ext cx="8229600" cy="4896544"/>
          </a:xfrm>
        </p:spPr>
        <p:txBody>
          <a:bodyPr>
            <a:normAutofit fontScale="47500" lnSpcReduction="20000"/>
          </a:bodyPr>
          <a:lstStyle/>
          <a:p>
            <a:pPr marL="393192" lvl="1" indent="0" algn="ctr">
              <a:buNone/>
            </a:pPr>
            <a:r>
              <a:rPr lang="fr-CA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l’école secondaire… adolescence…</a:t>
            </a:r>
            <a:br>
              <a:rPr lang="fr-CA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produit un grand changement</a:t>
            </a:r>
            <a:br>
              <a:rPr lang="fr-CA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4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fontAlgn="base"/>
            <a:r>
              <a:rPr lang="fr-CA" sz="43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CA" sz="43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 emploie les FS – livreur à l’épicerie – responsabilité – fierté</a:t>
            </a:r>
          </a:p>
          <a:p>
            <a:pPr lvl="2" fontAlgn="base"/>
            <a:r>
              <a:rPr lang="fr-CA" sz="45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sport de compétition – gymnaste – effort et persévérance</a:t>
            </a:r>
          </a:p>
          <a:p>
            <a:pPr lvl="2" fontAlgn="base"/>
            <a:r>
              <a:rPr lang="fr-CA" sz="45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Trois mentors – « personnes qui croient en moi »</a:t>
            </a:r>
          </a:p>
          <a:p>
            <a:pPr lvl="2" fontAlgn="base"/>
            <a:endParaRPr lang="fr-CA" sz="45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fr-CA" sz="45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Conséquences – j’aime apprendre… j’aime l’école… pour la première fois de ma vie « je réussis »</a:t>
            </a:r>
            <a:endParaRPr lang="fr-CA" sz="38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endParaRPr lang="fr-CA" sz="38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fontAlgn="base">
              <a:buNone/>
            </a:pPr>
            <a:endParaRPr lang="fr-CA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fr-CA" sz="25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>
              <a:buNone/>
            </a:pP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A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98118"/>
            <a:ext cx="1670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22068"/>
            <a:ext cx="1276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0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5020</TotalTime>
  <Words>1598</Words>
  <Application>Microsoft Office PowerPoint</Application>
  <PresentationFormat>Affichage à l'écran (4:3)</PresentationFormat>
  <Paragraphs>571</Paragraphs>
  <Slides>68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68</vt:i4>
      </vt:variant>
    </vt:vector>
  </HeadingPairs>
  <TitlesOfParts>
    <vt:vector size="72" baseType="lpstr">
      <vt:lpstr>Sillage</vt:lpstr>
      <vt:lpstr>Clip</vt:lpstr>
      <vt:lpstr>Image bitmap</vt:lpstr>
      <vt:lpstr>Image Photo Editor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Modèle  multidimensionnel et explicatif du décrochage scolaire. Analyses d’équations structurales) (Fortin. Marcotte, Diallo, Royer et Potvin, (2012) (European Journal of Psychology of Education)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PIERRE.POTVIN@UQTR.CA</dc:creator>
  <cp:lastModifiedBy>PIERRE.POTVIN@UQTR.CA</cp:lastModifiedBy>
  <cp:revision>24</cp:revision>
  <cp:lastPrinted>2019-03-23T18:32:36Z</cp:lastPrinted>
  <dcterms:created xsi:type="dcterms:W3CDTF">2019-03-18T14:52:14Z</dcterms:created>
  <dcterms:modified xsi:type="dcterms:W3CDTF">2019-03-23T18:36:25Z</dcterms:modified>
</cp:coreProperties>
</file>