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9"/>
  </p:handoutMasterIdLst>
  <p:sldIdLst>
    <p:sldId id="256" r:id="rId2"/>
    <p:sldId id="257" r:id="rId3"/>
    <p:sldId id="264" r:id="rId4"/>
    <p:sldId id="260" r:id="rId5"/>
    <p:sldId id="261" r:id="rId6"/>
    <p:sldId id="262" r:id="rId7"/>
    <p:sldId id="265" r:id="rId8"/>
    <p:sldId id="263" r:id="rId9"/>
    <p:sldId id="266" r:id="rId10"/>
    <p:sldId id="267" r:id="rId11"/>
    <p:sldId id="319" r:id="rId12"/>
    <p:sldId id="320" r:id="rId13"/>
    <p:sldId id="321" r:id="rId14"/>
    <p:sldId id="322" r:id="rId15"/>
    <p:sldId id="268" r:id="rId16"/>
    <p:sldId id="269" r:id="rId17"/>
    <p:sldId id="310" r:id="rId18"/>
    <p:sldId id="290" r:id="rId19"/>
    <p:sldId id="311" r:id="rId20"/>
    <p:sldId id="312" r:id="rId21"/>
    <p:sldId id="313" r:id="rId22"/>
    <p:sldId id="293" r:id="rId23"/>
    <p:sldId id="314" r:id="rId24"/>
    <p:sldId id="315" r:id="rId25"/>
    <p:sldId id="296" r:id="rId26"/>
    <p:sldId id="316" r:id="rId27"/>
    <p:sldId id="323" r:id="rId28"/>
    <p:sldId id="324" r:id="rId29"/>
    <p:sldId id="325" r:id="rId30"/>
    <p:sldId id="318" r:id="rId31"/>
    <p:sldId id="317" r:id="rId32"/>
    <p:sldId id="281" r:id="rId33"/>
    <p:sldId id="284" r:id="rId34"/>
    <p:sldId id="282" r:id="rId35"/>
    <p:sldId id="326" r:id="rId36"/>
    <p:sldId id="283" r:id="rId37"/>
    <p:sldId id="285" r:id="rId38"/>
  </p:sldIdLst>
  <p:sldSz cx="12192000" cy="6858000"/>
  <p:notesSz cx="6858000" cy="99472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1" d="100"/>
          <a:sy n="71" d="100"/>
        </p:scale>
        <p:origin x="-77" y="-1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A8380-6EB8-4DF1-95FB-F3CE64659027}" type="datetimeFigureOut">
              <a:rPr lang="fr-CA" smtClean="0"/>
              <a:t>2018-04-18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46E25-9C61-4992-A500-128BC1B86AB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8443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00B6-0852-46C9-BA1A-19D495DC3526}" type="datetimeFigureOut">
              <a:rPr lang="fr-CA" smtClean="0"/>
              <a:t>2018-04-18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CFE3-BE32-498F-AA9B-62C199ED609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449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00B6-0852-46C9-BA1A-19D495DC3526}" type="datetimeFigureOut">
              <a:rPr lang="fr-CA" smtClean="0"/>
              <a:t>2018-04-18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CFE3-BE32-498F-AA9B-62C199ED609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99134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00B6-0852-46C9-BA1A-19D495DC3526}" type="datetimeFigureOut">
              <a:rPr lang="fr-CA" smtClean="0"/>
              <a:t>2018-04-18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CFE3-BE32-498F-AA9B-62C199ED609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4605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00B6-0852-46C9-BA1A-19D495DC3526}" type="datetimeFigureOut">
              <a:rPr lang="fr-CA" smtClean="0"/>
              <a:t>2018-04-18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CFE3-BE32-498F-AA9B-62C199ED609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710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00B6-0852-46C9-BA1A-19D495DC3526}" type="datetimeFigureOut">
              <a:rPr lang="fr-CA" smtClean="0"/>
              <a:t>2018-04-18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CFE3-BE32-498F-AA9B-62C199ED609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07957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00B6-0852-46C9-BA1A-19D495DC3526}" type="datetimeFigureOut">
              <a:rPr lang="fr-CA" smtClean="0"/>
              <a:t>2018-04-18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CFE3-BE32-498F-AA9B-62C199ED609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353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00B6-0852-46C9-BA1A-19D495DC3526}" type="datetimeFigureOut">
              <a:rPr lang="fr-CA" smtClean="0"/>
              <a:t>2018-04-18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CFE3-BE32-498F-AA9B-62C199ED609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854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00B6-0852-46C9-BA1A-19D495DC3526}" type="datetimeFigureOut">
              <a:rPr lang="fr-CA" smtClean="0"/>
              <a:t>2018-04-18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CFE3-BE32-498F-AA9B-62C199ED609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5216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00B6-0852-46C9-BA1A-19D495DC3526}" type="datetimeFigureOut">
              <a:rPr lang="fr-CA" smtClean="0"/>
              <a:t>2018-04-18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CFE3-BE32-498F-AA9B-62C199ED609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0574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00B6-0852-46C9-BA1A-19D495DC3526}" type="datetimeFigureOut">
              <a:rPr lang="fr-CA" smtClean="0"/>
              <a:t>2018-04-18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CFE3-BE32-498F-AA9B-62C199ED609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530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00B6-0852-46C9-BA1A-19D495DC3526}" type="datetimeFigureOut">
              <a:rPr lang="fr-CA" smtClean="0"/>
              <a:t>2018-04-18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CFE3-BE32-498F-AA9B-62C199ED609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7789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A00B6-0852-46C9-BA1A-19D495DC3526}" type="datetimeFigureOut">
              <a:rPr lang="fr-CA" smtClean="0"/>
              <a:t>2018-04-18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0CFE3-BE32-498F-AA9B-62C199ED609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045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33" y="6268939"/>
            <a:ext cx="1998908" cy="39173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622660" y="1004358"/>
            <a:ext cx="565550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300" dirty="0" smtClean="0">
                <a:solidFill>
                  <a:srgbClr val="008080"/>
                </a:solidFill>
                <a:latin typeface="+mj-lt"/>
              </a:rPr>
              <a:t>La prévention des difficultés de comportement au préscolaire et au primaire : </a:t>
            </a:r>
            <a:r>
              <a:rPr lang="fr-CA" sz="2300" b="1" dirty="0" smtClean="0">
                <a:solidFill>
                  <a:srgbClr val="008080"/>
                </a:solidFill>
              </a:rPr>
              <a:t>Agir dès les premiers signes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065094" y="2378080"/>
            <a:ext cx="47706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/>
              <a:t>Pierre Potvin, Ph.D.</a:t>
            </a:r>
          </a:p>
          <a:p>
            <a:pPr algn="ctr"/>
            <a:r>
              <a:rPr lang="fr-CA" dirty="0" smtClean="0"/>
              <a:t>Professeur associé au département de psychoéducation de l’Université du Québec à Trois-Rivières et chercheur associé au CTREQ</a:t>
            </a:r>
          </a:p>
          <a:p>
            <a:pPr algn="ctr"/>
            <a:endParaRPr lang="fr-CA" dirty="0"/>
          </a:p>
          <a:p>
            <a:pPr algn="ctr"/>
            <a:r>
              <a:rPr lang="fr-CA" b="1" dirty="0" smtClean="0"/>
              <a:t>Amélie Roy, Ph.D.</a:t>
            </a:r>
          </a:p>
          <a:p>
            <a:pPr algn="ctr"/>
            <a:r>
              <a:rPr lang="fr-CA" dirty="0" smtClean="0"/>
              <a:t>Conseillère en transfert et innovation en réussite éducative au CTREQ</a:t>
            </a:r>
          </a:p>
          <a:p>
            <a:pPr algn="ctr"/>
            <a:endParaRPr lang="fr-CA" dirty="0"/>
          </a:p>
          <a:p>
            <a:pPr algn="ctr"/>
            <a:r>
              <a:rPr lang="fr-CA" sz="1600" dirty="0" smtClean="0"/>
              <a:t>7</a:t>
            </a:r>
            <a:r>
              <a:rPr lang="fr-CA" sz="1600" baseline="30000" dirty="0" smtClean="0"/>
              <a:t>e</a:t>
            </a:r>
            <a:r>
              <a:rPr lang="fr-CA" sz="1600" dirty="0" smtClean="0"/>
              <a:t> congrès biennal du CQJDC et 7</a:t>
            </a:r>
            <a:r>
              <a:rPr lang="fr-CA" sz="1600" baseline="30000" dirty="0" smtClean="0"/>
              <a:t>e</a:t>
            </a:r>
            <a:r>
              <a:rPr lang="fr-CA" sz="1600" dirty="0" smtClean="0"/>
              <a:t> conférence mondiale « Violence à l’école et politiques publiques »</a:t>
            </a:r>
          </a:p>
          <a:p>
            <a:pPr algn="ctr"/>
            <a:endParaRPr lang="fr-CA" sz="1600" dirty="0"/>
          </a:p>
          <a:p>
            <a:pPr algn="ctr"/>
            <a:r>
              <a:rPr lang="fr-CA" sz="1600" dirty="0" smtClean="0"/>
              <a:t>Centre des congrès de Québec</a:t>
            </a:r>
          </a:p>
          <a:p>
            <a:pPr algn="ctr"/>
            <a:r>
              <a:rPr lang="fr-CA" sz="1600" dirty="0" smtClean="0"/>
              <a:t>25 avril 2018</a:t>
            </a:r>
          </a:p>
          <a:p>
            <a:pPr algn="ctr"/>
            <a:endParaRPr lang="fr-CA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48" y="204341"/>
            <a:ext cx="5162322" cy="665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6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80" y="157643"/>
            <a:ext cx="1948761" cy="98567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27279" cy="689358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39405" y="358092"/>
            <a:ext cx="8094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b="1" dirty="0" smtClean="0">
                <a:solidFill>
                  <a:srgbClr val="008080"/>
                </a:solidFill>
              </a:rPr>
              <a:t>Des pratiques efficaces pour prévenir</a:t>
            </a:r>
            <a:endParaRPr lang="fr-CA" sz="4000" b="1" dirty="0">
              <a:solidFill>
                <a:srgbClr val="00808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33" y="6268939"/>
            <a:ext cx="1998908" cy="39173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339405" y="1388016"/>
            <a:ext cx="106806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/>
              <a:t>Des interventions </a:t>
            </a:r>
            <a:r>
              <a:rPr lang="fr-CA" sz="2800" b="1" dirty="0" smtClean="0"/>
              <a:t>universelles</a:t>
            </a:r>
            <a:r>
              <a:rPr lang="fr-CA" sz="2800" dirty="0" smtClean="0"/>
              <a:t> et </a:t>
            </a:r>
            <a:r>
              <a:rPr lang="fr-CA" sz="2800" b="1" dirty="0" smtClean="0"/>
              <a:t>ciblées</a:t>
            </a:r>
            <a:r>
              <a:rPr lang="fr-CA" sz="2800" dirty="0" smtClean="0"/>
              <a:t> qui peuvent, pour la plupart, être réalisées par l’enseignant dans sa classe et qui sont rattachées à quatre grandes pratiques 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339405" y="3021762"/>
            <a:ext cx="73924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400" dirty="0" smtClean="0"/>
              <a:t>Établissement de relations positives;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400" dirty="0" smtClean="0"/>
              <a:t>Utilisation de stratégies axées sur le développement de l’autonomie et du sentiment de compétence;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400" dirty="0" smtClean="0"/>
              <a:t>Gestion des comportements;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400" dirty="0" smtClean="0"/>
              <a:t>Organisation de la classe.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400" dirty="0"/>
          </a:p>
          <a:p>
            <a:r>
              <a:rPr lang="fr-CA" sz="2400" dirty="0" smtClean="0">
                <a:solidFill>
                  <a:srgbClr val="008080"/>
                </a:solidFill>
              </a:rPr>
              <a:t>C’est quoi? Qu’est-ce que ça fait?</a:t>
            </a:r>
            <a:endParaRPr lang="fr-CA" sz="2400" dirty="0" smtClean="0">
              <a:latin typeface="+mj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6926" y="2741618"/>
            <a:ext cx="3148414" cy="2957800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>
          <a:xfrm>
            <a:off x="9286205" y="4340180"/>
            <a:ext cx="296216" cy="20071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Flèche droite 10"/>
          <p:cNvSpPr/>
          <p:nvPr/>
        </p:nvSpPr>
        <p:spPr>
          <a:xfrm>
            <a:off x="9286205" y="4919442"/>
            <a:ext cx="296216" cy="20071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388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9405" y="1397804"/>
            <a:ext cx="3825023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80" y="157643"/>
            <a:ext cx="1948761" cy="98567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27279" cy="689358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39405" y="358092"/>
            <a:ext cx="8094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b="1" dirty="0" smtClean="0">
                <a:solidFill>
                  <a:srgbClr val="008080"/>
                </a:solidFill>
              </a:rPr>
              <a:t>Des pratiques efficaces pour prévenir</a:t>
            </a:r>
            <a:endParaRPr lang="fr-CA" sz="4000" b="1" dirty="0">
              <a:solidFill>
                <a:srgbClr val="00808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33" y="6268939"/>
            <a:ext cx="1998908" cy="39173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442435" y="1828691"/>
            <a:ext cx="36189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200" b="1" dirty="0" smtClean="0"/>
              <a:t>Pratique efficace</a:t>
            </a:r>
          </a:p>
          <a:p>
            <a:pPr algn="ctr"/>
            <a:r>
              <a:rPr lang="fr-CA" sz="2200" dirty="0" smtClean="0"/>
              <a:t>Établissement de relations positives (avec l’enseignant et les autres élèves)</a:t>
            </a:r>
            <a:endParaRPr lang="fr-CA" sz="2200" dirty="0" smtClean="0"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386859" y="1536303"/>
            <a:ext cx="64563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 smtClean="0">
                <a:solidFill>
                  <a:srgbClr val="008080"/>
                </a:solidFill>
              </a:rPr>
              <a:t>Prendre le temps de connaître les élèves.</a:t>
            </a:r>
            <a:endParaRPr lang="fr-CA" b="1" dirty="0">
              <a:solidFill>
                <a:srgbClr val="00808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Les écouter activement et discuter avec eux.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Reconnaître leurs besoins individuels.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Les encourager.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Régler les situations conflictuelles avec eux.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Favoriser le développement d’un sentiment d’appartenance sociale.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339405" y="4214856"/>
            <a:ext cx="923415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/>
              <a:t>Interventions universelles pour :</a:t>
            </a:r>
          </a:p>
          <a:p>
            <a:r>
              <a:rPr lang="fr-CA" dirty="0" smtClean="0">
                <a:latin typeface="+mj-lt"/>
              </a:rPr>
              <a:t>Prendre le temps de connaître les élèves (intérêts, forces, défis)</a:t>
            </a:r>
          </a:p>
          <a:p>
            <a:endParaRPr lang="fr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700" dirty="0" smtClean="0"/>
              <a:t>Prévoir des activités qui permettent de mieux se connaître (rencontres individuelles, échanges en groupe, etc.).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700" dirty="0" smtClean="0"/>
              <a:t>Interroger les élèves à propos de leurs intérêts ou de leurs activités préférées.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700" dirty="0" smtClean="0"/>
              <a:t>S’informer à propos du vécu personnel des élèves.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700" dirty="0" smtClean="0"/>
              <a:t>Inviter les élèves à partager ce qu’ils ont fait durant la fin de semaine.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1700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1339405" y="3856134"/>
            <a:ext cx="1056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chemeClr val="bg1">
                    <a:lumMod val="50000"/>
                  </a:schemeClr>
                </a:solidFill>
              </a:rPr>
              <a:t>Exemple</a:t>
            </a:r>
            <a:endParaRPr lang="fr-CA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4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9405" y="1397804"/>
            <a:ext cx="3825023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80" y="157643"/>
            <a:ext cx="1948761" cy="98567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27279" cy="689358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39405" y="358092"/>
            <a:ext cx="8094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b="1" dirty="0" smtClean="0">
                <a:solidFill>
                  <a:srgbClr val="008080"/>
                </a:solidFill>
              </a:rPr>
              <a:t>Des pratiques efficaces pour prévenir</a:t>
            </a:r>
            <a:endParaRPr lang="fr-CA" sz="4000" b="1" dirty="0">
              <a:solidFill>
                <a:srgbClr val="00808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33" y="6268939"/>
            <a:ext cx="1998908" cy="39173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442435" y="1661689"/>
            <a:ext cx="361896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200" b="1" dirty="0"/>
              <a:t>Pratique efficace</a:t>
            </a:r>
          </a:p>
          <a:p>
            <a:pPr algn="ctr"/>
            <a:r>
              <a:rPr lang="fr-CA" sz="2200" dirty="0"/>
              <a:t>Utilisation de stratégies axées sur le développement de l’autonomie et du sentiment de compétence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386859" y="1397804"/>
            <a:ext cx="64563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rgbClr val="008080"/>
                </a:solidFill>
              </a:rPr>
              <a:t>Offrir aux élèves la possibilité de faire des choix et de prendre des décisions.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Proposer des activités signifiantes.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Proposer des défis qui correspondent aux capacités des élèves.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Valoriser l’effort et le progrès individuel.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Varier les façons d’enseigner.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Responsabiliser les élèves face à leurs apprentissages et leur comportement.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339405" y="4214856"/>
            <a:ext cx="9234151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/>
              <a:t>Interventions universelles pour :</a:t>
            </a:r>
          </a:p>
          <a:p>
            <a:r>
              <a:rPr lang="fr-CA" dirty="0"/>
              <a:t>Offrir aux élèves la possibilité de faire des choix et de prendre des décisions</a:t>
            </a:r>
          </a:p>
          <a:p>
            <a:endParaRPr lang="fr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700" dirty="0"/>
              <a:t>Prévoir des activités d’apprentissage qui sont basées sur les intérêts des élèves.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700" dirty="0"/>
              <a:t>Laisser les élèves choisir certaines activités.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700" dirty="0"/>
              <a:t>Faire participer les élèves à l’élaboration du code de vie ou des règles de la classe.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700" dirty="0"/>
              <a:t>Inviter les élèves à prendre des décisions quant à leur façon de travailler ou au matériel à utiliser.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700" dirty="0"/>
              <a:t>Confier des responsabilités aux élèves en classe</a:t>
            </a:r>
            <a:r>
              <a:rPr lang="fr-CA" sz="1700" dirty="0" smtClean="0"/>
              <a:t>.</a:t>
            </a:r>
            <a:endParaRPr lang="fr-CA" sz="17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339405" y="3856134"/>
            <a:ext cx="1056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chemeClr val="bg1">
                    <a:lumMod val="50000"/>
                  </a:schemeClr>
                </a:solidFill>
              </a:rPr>
              <a:t>Exemple</a:t>
            </a:r>
            <a:endParaRPr lang="fr-CA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36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9405" y="1397804"/>
            <a:ext cx="3825023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80" y="157643"/>
            <a:ext cx="1948761" cy="98567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27279" cy="689358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39405" y="358092"/>
            <a:ext cx="8094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b="1" dirty="0" smtClean="0">
                <a:solidFill>
                  <a:srgbClr val="008080"/>
                </a:solidFill>
              </a:rPr>
              <a:t>Des pratiques efficaces pour prévenir</a:t>
            </a:r>
            <a:endParaRPr lang="fr-CA" sz="4000" b="1" dirty="0">
              <a:solidFill>
                <a:srgbClr val="00808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33" y="6268939"/>
            <a:ext cx="1998908" cy="39173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442435" y="2167245"/>
            <a:ext cx="36189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200" b="1" dirty="0"/>
              <a:t>Pratique efficace</a:t>
            </a:r>
          </a:p>
          <a:p>
            <a:pPr algn="ctr"/>
            <a:r>
              <a:rPr lang="fr-CA" sz="2200" dirty="0" smtClean="0"/>
              <a:t>Gestion des comportements</a:t>
            </a:r>
            <a:endParaRPr lang="fr-CA" sz="2200" dirty="0"/>
          </a:p>
        </p:txBody>
      </p:sp>
      <p:sp>
        <p:nvSpPr>
          <p:cNvPr id="9" name="ZoneTexte 8"/>
          <p:cNvSpPr txBox="1"/>
          <p:nvPr/>
        </p:nvSpPr>
        <p:spPr>
          <a:xfrm>
            <a:off x="5386859" y="1674802"/>
            <a:ext cx="6456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Définir et enseigner de façon explicite les attentes comportementales.</a:t>
            </a: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Renforcer positivement les comportements appropriés.</a:t>
            </a: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 smtClean="0">
                <a:solidFill>
                  <a:srgbClr val="008080"/>
                </a:solidFill>
              </a:rPr>
              <a:t>Apprendre aux élèves à autoréguler leur comportement.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Enseigner de façon explicite les habiletés sociales et émotionnelles.</a:t>
            </a:r>
            <a:endParaRPr lang="fr-CA" dirty="0"/>
          </a:p>
        </p:txBody>
      </p:sp>
      <p:sp>
        <p:nvSpPr>
          <p:cNvPr id="10" name="ZoneTexte 9"/>
          <p:cNvSpPr txBox="1"/>
          <p:nvPr/>
        </p:nvSpPr>
        <p:spPr>
          <a:xfrm>
            <a:off x="1339405" y="4214856"/>
            <a:ext cx="923415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/>
              <a:t>Interventions universelles pour :</a:t>
            </a:r>
          </a:p>
          <a:p>
            <a:r>
              <a:rPr lang="fr-CA" dirty="0" smtClean="0"/>
              <a:t>Apprendre aux élèves à autoréguler leur comportement</a:t>
            </a:r>
            <a:endParaRPr lang="fr-CA" dirty="0"/>
          </a:p>
          <a:p>
            <a:endParaRPr lang="fr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700" dirty="0" smtClean="0"/>
              <a:t>Questionner les élèves pour les aider à identifier leurs émotions et à les exprimer par des mots.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700" dirty="0" smtClean="0"/>
              <a:t>Proposer aux élèves de se fixer des objectifs en lien avec l’acquisition de comportements positifs.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700" dirty="0" smtClean="0"/>
              <a:t>Demander aux élèves d’observer leur propre comportement et de l’évaluer.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700" dirty="0" smtClean="0"/>
              <a:t>Mettre à la disposition des élèves des moyens d’apaisement afin qu’ils puissent apprendre à moduler leurs émotions.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700" dirty="0" smtClean="0"/>
              <a:t>Encourager les élèves à reconnaître leurs comportements positifs et à se féliciter.</a:t>
            </a:r>
            <a:endParaRPr lang="fr-CA" sz="17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339405" y="3856134"/>
            <a:ext cx="1056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chemeClr val="bg1">
                    <a:lumMod val="50000"/>
                  </a:schemeClr>
                </a:solidFill>
              </a:rPr>
              <a:t>Exemple</a:t>
            </a:r>
            <a:endParaRPr lang="fr-CA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0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9405" y="1397804"/>
            <a:ext cx="3825023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80" y="157643"/>
            <a:ext cx="1948761" cy="98567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27279" cy="689358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39405" y="358092"/>
            <a:ext cx="8094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b="1" dirty="0" smtClean="0">
                <a:solidFill>
                  <a:srgbClr val="008080"/>
                </a:solidFill>
              </a:rPr>
              <a:t>Des pratiques efficaces pour prévenir</a:t>
            </a:r>
            <a:endParaRPr lang="fr-CA" sz="4000" b="1" dirty="0">
              <a:solidFill>
                <a:srgbClr val="00808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33" y="6268939"/>
            <a:ext cx="1998908" cy="39173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442435" y="2167245"/>
            <a:ext cx="36189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200" b="1" dirty="0"/>
              <a:t>Pratique efficace</a:t>
            </a:r>
          </a:p>
          <a:p>
            <a:pPr algn="ctr"/>
            <a:r>
              <a:rPr lang="fr-CA" sz="2200" dirty="0" smtClean="0"/>
              <a:t>Organisation de la classe</a:t>
            </a:r>
            <a:endParaRPr lang="fr-CA" sz="2200" dirty="0"/>
          </a:p>
        </p:txBody>
      </p:sp>
      <p:sp>
        <p:nvSpPr>
          <p:cNvPr id="9" name="ZoneTexte 8"/>
          <p:cNvSpPr txBox="1"/>
          <p:nvPr/>
        </p:nvSpPr>
        <p:spPr>
          <a:xfrm>
            <a:off x="5386859" y="1674802"/>
            <a:ext cx="6456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Établir des règles et des routines.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 smtClean="0">
                <a:solidFill>
                  <a:srgbClr val="008080"/>
                </a:solidFill>
              </a:rPr>
              <a:t>Gérer le temps et les transitions.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Aménager la classe de sorte à favoriser l’engagement des élèves.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Faciliter l’accès aux ressources ou au matériel pédagogique dans la classe.</a:t>
            </a:r>
            <a:endParaRPr lang="fr-CA" dirty="0"/>
          </a:p>
        </p:txBody>
      </p:sp>
      <p:sp>
        <p:nvSpPr>
          <p:cNvPr id="10" name="ZoneTexte 9"/>
          <p:cNvSpPr txBox="1"/>
          <p:nvPr/>
        </p:nvSpPr>
        <p:spPr>
          <a:xfrm>
            <a:off x="1339405" y="4214856"/>
            <a:ext cx="923415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/>
              <a:t>Interventions universelles pour :</a:t>
            </a:r>
          </a:p>
          <a:p>
            <a:r>
              <a:rPr lang="fr-CA" dirty="0" smtClean="0"/>
              <a:t>Gérer le temps et les transitions</a:t>
            </a:r>
            <a:endParaRPr lang="fr-CA" dirty="0"/>
          </a:p>
          <a:p>
            <a:endParaRPr lang="fr-C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700" dirty="0" smtClean="0"/>
              <a:t>Afficher l’horaire de la journée et l’expliquer aux élèves.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700" dirty="0" smtClean="0"/>
              <a:t>Offrir différentes possibilités d’activités aux élèves afin d’éviter qu’ils attendent ou qu’ils perdent du temps lorsqu’ils ont terminé une tâche.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700" dirty="0" smtClean="0"/>
              <a:t>Enseigner aux élèves comment utiliser un plan de travail afin qu’ils puissent apprendre à gérer eux-mêmes leur temps.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700" dirty="0" smtClean="0"/>
              <a:t>Alterner : activités calmes et plus actives, activités d’écoute et participatives, etc.</a:t>
            </a:r>
            <a:endParaRPr lang="fr-CA" sz="17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339405" y="3856134"/>
            <a:ext cx="1056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chemeClr val="bg1">
                    <a:lumMod val="50000"/>
                  </a:schemeClr>
                </a:solidFill>
              </a:rPr>
              <a:t>Exemple</a:t>
            </a:r>
            <a:endParaRPr lang="fr-CA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34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80" y="157643"/>
            <a:ext cx="1948761" cy="98567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27279" cy="689358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39405" y="358092"/>
            <a:ext cx="7843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 smtClean="0">
                <a:solidFill>
                  <a:srgbClr val="008080"/>
                </a:solidFill>
              </a:rPr>
              <a:t>Une démarche de prévention en quatre étapes</a:t>
            </a:r>
            <a:endParaRPr lang="fr-CA" sz="4000" b="1" dirty="0">
              <a:solidFill>
                <a:srgbClr val="00808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33" y="6268939"/>
            <a:ext cx="1998908" cy="39173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790" y="1912357"/>
            <a:ext cx="6547180" cy="435658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668" y="3462700"/>
            <a:ext cx="1243612" cy="12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6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80" y="157643"/>
            <a:ext cx="1948761" cy="98567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27279" cy="689358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39405" y="358092"/>
            <a:ext cx="7843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 smtClean="0">
                <a:solidFill>
                  <a:srgbClr val="008080"/>
                </a:solidFill>
              </a:rPr>
              <a:t>Une démarche de prévention en quatre étapes</a:t>
            </a:r>
            <a:endParaRPr lang="fr-CA" sz="4000" b="1" dirty="0">
              <a:solidFill>
                <a:srgbClr val="00808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33" y="6268939"/>
            <a:ext cx="1998908" cy="39173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339405" y="1966499"/>
            <a:ext cx="57826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smtClean="0"/>
              <a:t>ÉTAPE 1</a:t>
            </a:r>
          </a:p>
          <a:p>
            <a:r>
              <a:rPr lang="fr-CA" sz="2800" b="1" dirty="0" smtClean="0"/>
              <a:t>Mettre en place des interventions efficaces pour tous les élèves</a:t>
            </a:r>
          </a:p>
          <a:p>
            <a:endParaRPr lang="fr-CA" sz="2800" b="1" dirty="0"/>
          </a:p>
          <a:p>
            <a:r>
              <a:rPr lang="fr-CA" sz="2800" dirty="0"/>
              <a:t>Des interventions </a:t>
            </a:r>
            <a:r>
              <a:rPr lang="fr-CA" sz="2800" b="1" dirty="0"/>
              <a:t>universelles</a:t>
            </a:r>
            <a:r>
              <a:rPr lang="fr-CA" sz="2800" dirty="0"/>
              <a:t> liées aux quatre grandes pratiques efficaces pour prévenir les difficultés de comportement ou créer un climat d’apprentissage </a:t>
            </a:r>
            <a:r>
              <a:rPr lang="fr-CA" sz="2800" dirty="0" smtClean="0"/>
              <a:t>positif.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84374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80" y="157643"/>
            <a:ext cx="1948761" cy="98567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27279" cy="689358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957591" y="358092"/>
            <a:ext cx="78432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00" b="1" dirty="0" smtClean="0">
                <a:solidFill>
                  <a:srgbClr val="008080"/>
                </a:solidFill>
              </a:rPr>
              <a:t>Outil 1</a:t>
            </a:r>
          </a:p>
          <a:p>
            <a:r>
              <a:rPr lang="fr-CA" sz="2400" dirty="0" smtClean="0">
                <a:solidFill>
                  <a:srgbClr val="008080"/>
                </a:solidFill>
              </a:rPr>
              <a:t>Grille réflexive des interventions universelles</a:t>
            </a:r>
            <a:endParaRPr lang="fr-CA" sz="2400" dirty="0">
              <a:solidFill>
                <a:srgbClr val="00808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33" y="6268939"/>
            <a:ext cx="1998908" cy="39173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35" y="445527"/>
            <a:ext cx="710663" cy="71768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7735" y="1464179"/>
            <a:ext cx="7907628" cy="520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8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80" y="157643"/>
            <a:ext cx="1948761" cy="98567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27279" cy="689358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39405" y="358092"/>
            <a:ext cx="7843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 smtClean="0">
                <a:solidFill>
                  <a:srgbClr val="008080"/>
                </a:solidFill>
              </a:rPr>
              <a:t>Une démarche de prévention en quatre étapes</a:t>
            </a:r>
            <a:endParaRPr lang="fr-CA" sz="4000" b="1" dirty="0">
              <a:solidFill>
                <a:srgbClr val="00808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33" y="6268939"/>
            <a:ext cx="1998908" cy="39173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339404" y="1966499"/>
            <a:ext cx="650382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smtClean="0"/>
              <a:t>ÉTAPE </a:t>
            </a:r>
            <a:r>
              <a:rPr lang="fr-CA" sz="3600" b="1" dirty="0"/>
              <a:t>2</a:t>
            </a:r>
            <a:endParaRPr lang="fr-CA" sz="3600" b="1" dirty="0" smtClean="0"/>
          </a:p>
          <a:p>
            <a:r>
              <a:rPr lang="fr-CA" sz="2800" b="1" dirty="0" smtClean="0"/>
              <a:t>Observer les comportements en classe</a:t>
            </a:r>
          </a:p>
          <a:p>
            <a:endParaRPr lang="fr-CA" sz="2800" b="1" dirty="0"/>
          </a:p>
          <a:p>
            <a:r>
              <a:rPr lang="fr-CA" sz="2800" dirty="0"/>
              <a:t>Des questions de réflexion et des exemples de comportements </a:t>
            </a:r>
            <a:r>
              <a:rPr lang="fr-CA" sz="2800" dirty="0" smtClean="0"/>
              <a:t>observables regroupés en cinq catégories :</a:t>
            </a:r>
          </a:p>
          <a:p>
            <a:endParaRPr lang="fr-CA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A" sz="2000" dirty="0" smtClean="0">
                <a:latin typeface="+mj-lt"/>
              </a:rPr>
              <a:t>AGITATION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A" sz="2000" dirty="0" smtClean="0">
                <a:latin typeface="+mj-lt"/>
              </a:rPr>
              <a:t>AGRESSIVITÉ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A" sz="2000" dirty="0" smtClean="0">
                <a:latin typeface="+mj-lt"/>
              </a:rPr>
              <a:t>INATTENTION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A" sz="2000" dirty="0" smtClean="0">
                <a:latin typeface="+mj-lt"/>
              </a:rPr>
              <a:t>ANXIÉTÉ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A" sz="2000" dirty="0" smtClean="0">
                <a:latin typeface="+mj-lt"/>
              </a:rPr>
              <a:t>RETRAIT</a:t>
            </a:r>
          </a:p>
        </p:txBody>
      </p:sp>
    </p:spTree>
    <p:extLst>
      <p:ext uri="{BB962C8B-B14F-4D97-AF65-F5344CB8AC3E}">
        <p14:creationId xmlns:p14="http://schemas.microsoft.com/office/powerpoint/2010/main" val="146396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80" y="157643"/>
            <a:ext cx="1948761" cy="98567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27279" cy="689358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33" y="6268939"/>
            <a:ext cx="1998908" cy="39173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405" y="3794316"/>
            <a:ext cx="7909964" cy="28663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49273" y="2820474"/>
            <a:ext cx="2189409" cy="1348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/>
          <p:cNvSpPr/>
          <p:nvPr/>
        </p:nvSpPr>
        <p:spPr>
          <a:xfrm>
            <a:off x="1339406" y="2820473"/>
            <a:ext cx="3284110" cy="1348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405" y="1094883"/>
            <a:ext cx="5499277" cy="161082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906615" y="2969227"/>
            <a:ext cx="21496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300" b="1" dirty="0" smtClean="0">
                <a:solidFill>
                  <a:srgbClr val="C00000"/>
                </a:solidFill>
              </a:rPr>
              <a:t>Comportements extériorisés</a:t>
            </a:r>
            <a:endParaRPr lang="fr-CA" sz="1300" b="1" dirty="0">
              <a:solidFill>
                <a:srgbClr val="C0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683013" y="2963278"/>
            <a:ext cx="212192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300" b="1" dirty="0" smtClean="0">
                <a:solidFill>
                  <a:schemeClr val="accent1">
                    <a:lumMod val="50000"/>
                  </a:schemeClr>
                </a:solidFill>
              </a:rPr>
              <a:t>Comportements intériorisés</a:t>
            </a:r>
            <a:endParaRPr lang="fr-CA" sz="13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339405" y="3424985"/>
            <a:ext cx="1056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chemeClr val="bg1">
                    <a:lumMod val="50000"/>
                  </a:schemeClr>
                </a:solidFill>
              </a:rPr>
              <a:t>Exemple</a:t>
            </a:r>
            <a:endParaRPr lang="fr-CA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339404" y="358092"/>
            <a:ext cx="55894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00" b="1" dirty="0" smtClean="0">
                <a:solidFill>
                  <a:srgbClr val="008080"/>
                </a:solidFill>
              </a:rPr>
              <a:t>Les comportements observables</a:t>
            </a:r>
          </a:p>
        </p:txBody>
      </p:sp>
    </p:spTree>
    <p:extLst>
      <p:ext uri="{BB962C8B-B14F-4D97-AF65-F5344CB8AC3E}">
        <p14:creationId xmlns:p14="http://schemas.microsoft.com/office/powerpoint/2010/main" val="363191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32598" y="1493949"/>
            <a:ext cx="460510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 dirty="0" smtClean="0">
                <a:solidFill>
                  <a:srgbClr val="00808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Plan de la présentation</a:t>
            </a:r>
          </a:p>
          <a:p>
            <a:endParaRPr lang="fr-CA" sz="3600" b="1" dirty="0">
              <a:solidFill>
                <a:srgbClr val="00808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r>
              <a:rPr lang="fr-CA" sz="3600" dirty="0" smtClean="0">
                <a:solidFill>
                  <a:srgbClr val="008080"/>
                </a:solidFill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Introduction</a:t>
            </a:r>
          </a:p>
          <a:p>
            <a:r>
              <a:rPr lang="fr-CA" sz="3600" dirty="0" smtClean="0">
                <a:solidFill>
                  <a:srgbClr val="008080"/>
                </a:solidFill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Méthodologie</a:t>
            </a:r>
          </a:p>
          <a:p>
            <a:r>
              <a:rPr lang="fr-CA" sz="3600" dirty="0" smtClean="0">
                <a:solidFill>
                  <a:srgbClr val="008080"/>
                </a:solidFill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Répertoire</a:t>
            </a:r>
          </a:p>
          <a:p>
            <a:r>
              <a:rPr lang="fr-CA" sz="3600" dirty="0" smtClean="0">
                <a:solidFill>
                  <a:srgbClr val="008080"/>
                </a:solidFill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Utilisation </a:t>
            </a:r>
          </a:p>
          <a:p>
            <a:r>
              <a:rPr lang="fr-CA" sz="3600" dirty="0" smtClean="0">
                <a:solidFill>
                  <a:srgbClr val="008080"/>
                </a:solidFill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Conclusion</a:t>
            </a:r>
          </a:p>
          <a:p>
            <a:endParaRPr lang="fr-CA" sz="3600" b="1" dirty="0">
              <a:solidFill>
                <a:srgbClr val="00808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33" y="6268939"/>
            <a:ext cx="1998908" cy="39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2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80" y="157643"/>
            <a:ext cx="1948761" cy="98567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27279" cy="689358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957591" y="358092"/>
            <a:ext cx="78432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00" b="1" dirty="0" smtClean="0">
                <a:solidFill>
                  <a:srgbClr val="008080"/>
                </a:solidFill>
              </a:rPr>
              <a:t>Outil 2</a:t>
            </a:r>
          </a:p>
          <a:p>
            <a:r>
              <a:rPr lang="fr-CA" sz="2400" dirty="0" smtClean="0">
                <a:solidFill>
                  <a:srgbClr val="008080"/>
                </a:solidFill>
              </a:rPr>
              <a:t>Grille d’observation des comportements</a:t>
            </a:r>
            <a:endParaRPr lang="fr-CA" sz="2400" dirty="0">
              <a:solidFill>
                <a:srgbClr val="00808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33" y="6268939"/>
            <a:ext cx="1998908" cy="39173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35" y="445527"/>
            <a:ext cx="710663" cy="71768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7735" y="1464179"/>
            <a:ext cx="8156497" cy="420556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7735" y="5656865"/>
            <a:ext cx="8156497" cy="97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4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80" y="157643"/>
            <a:ext cx="1948761" cy="98567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27279" cy="689358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957591" y="358092"/>
            <a:ext cx="78432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00" b="1" dirty="0" smtClean="0">
                <a:solidFill>
                  <a:srgbClr val="008080"/>
                </a:solidFill>
              </a:rPr>
              <a:t>Outil 2</a:t>
            </a:r>
          </a:p>
          <a:p>
            <a:r>
              <a:rPr lang="fr-CA" sz="2400" dirty="0" smtClean="0">
                <a:solidFill>
                  <a:srgbClr val="008080"/>
                </a:solidFill>
              </a:rPr>
              <a:t>Grille d’observation des comportements (fiche individuelle)</a:t>
            </a:r>
            <a:endParaRPr lang="fr-CA" sz="2400" dirty="0">
              <a:solidFill>
                <a:srgbClr val="00808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33" y="6268939"/>
            <a:ext cx="1998908" cy="39173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35" y="445527"/>
            <a:ext cx="710663" cy="71768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7735" y="1472626"/>
            <a:ext cx="8440990" cy="492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80" y="157643"/>
            <a:ext cx="1948761" cy="98567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27279" cy="689358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39405" y="358092"/>
            <a:ext cx="7843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 smtClean="0">
                <a:solidFill>
                  <a:srgbClr val="008080"/>
                </a:solidFill>
              </a:rPr>
              <a:t>Une démarche de prévention en quatre étapes</a:t>
            </a:r>
            <a:endParaRPr lang="fr-CA" sz="4000" b="1" dirty="0">
              <a:solidFill>
                <a:srgbClr val="00808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33" y="6268939"/>
            <a:ext cx="1998908" cy="39173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339405" y="1966499"/>
            <a:ext cx="76114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smtClean="0"/>
              <a:t>ÉTAPE 3</a:t>
            </a:r>
          </a:p>
          <a:p>
            <a:r>
              <a:rPr lang="fr-CA" sz="2800" b="1" dirty="0" smtClean="0"/>
              <a:t>Comprendre les besoins que traduisent les comportements</a:t>
            </a:r>
          </a:p>
          <a:p>
            <a:endParaRPr lang="fr-CA" sz="2800" b="1" dirty="0"/>
          </a:p>
          <a:p>
            <a:r>
              <a:rPr lang="fr-CA" sz="2800" dirty="0"/>
              <a:t>Des questions de réflexion et des éléments à prendre en considération pour l’analyse des comportements : manifestation comportementale, antécédents, conséquences, éléments contextuels ou circonstances, explication ou fonction du </a:t>
            </a:r>
            <a:r>
              <a:rPr lang="fr-CA" sz="2800" dirty="0" smtClean="0"/>
              <a:t>comportement.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311560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80" y="157643"/>
            <a:ext cx="1948761" cy="98567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27279" cy="689358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33" y="6268939"/>
            <a:ext cx="1998908" cy="391733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339403" y="358092"/>
            <a:ext cx="69674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00" b="1" dirty="0" smtClean="0">
                <a:solidFill>
                  <a:srgbClr val="008080"/>
                </a:solidFill>
              </a:rPr>
              <a:t>L’analyse des données sur le comportement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1425067" y="1437220"/>
            <a:ext cx="2434107" cy="1455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 smtClean="0">
                <a:solidFill>
                  <a:srgbClr val="008080"/>
                </a:solidFill>
              </a:rPr>
              <a:t>ANTÉCÉDÉNTS</a:t>
            </a:r>
          </a:p>
          <a:p>
            <a:pPr algn="ctr"/>
            <a:r>
              <a:rPr lang="fr-CA" dirty="0" smtClean="0">
                <a:solidFill>
                  <a:srgbClr val="008080"/>
                </a:solidFill>
                <a:latin typeface="+mj-lt"/>
              </a:rPr>
              <a:t>Ce qui se produit AVANT</a:t>
            </a:r>
            <a:endParaRPr lang="fr-CA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96354" y="1440510"/>
            <a:ext cx="3309871" cy="14553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 smtClean="0"/>
              <a:t>COMPORTEMENTS</a:t>
            </a:r>
          </a:p>
          <a:p>
            <a:pPr algn="ctr"/>
            <a:r>
              <a:rPr lang="fr-CA" dirty="0" smtClean="0">
                <a:latin typeface="+mj-lt"/>
              </a:rPr>
              <a:t>Paroles, gestes, actions, inaction</a:t>
            </a:r>
            <a:endParaRPr lang="fr-CA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43405" y="1437220"/>
            <a:ext cx="2434107" cy="1455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 smtClean="0">
                <a:solidFill>
                  <a:srgbClr val="008080"/>
                </a:solidFill>
              </a:rPr>
              <a:t>CONSÉQUENCES</a:t>
            </a:r>
          </a:p>
          <a:p>
            <a:pPr algn="ctr"/>
            <a:r>
              <a:rPr lang="fr-CA" dirty="0" smtClean="0">
                <a:solidFill>
                  <a:srgbClr val="008080"/>
                </a:solidFill>
                <a:latin typeface="+mj-lt"/>
              </a:rPr>
              <a:t>Ce qui se produit APRÈS</a:t>
            </a:r>
            <a:endParaRPr lang="fr-CA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39403" y="3086977"/>
            <a:ext cx="8623774" cy="1162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 smtClean="0">
                <a:solidFill>
                  <a:srgbClr val="008080"/>
                </a:solidFill>
              </a:rPr>
              <a:t>Éléments du contexte ou circonstances associées à l’apparition du comportement</a:t>
            </a:r>
          </a:p>
          <a:p>
            <a:pPr algn="ctr"/>
            <a:r>
              <a:rPr lang="fr-CA" sz="1600" dirty="0" smtClean="0">
                <a:solidFill>
                  <a:srgbClr val="008080"/>
                </a:solidFill>
                <a:latin typeface="+mj-lt"/>
              </a:rPr>
              <a:t>Exemples : moment de la journée, personnes présentes, activités, événements, état émotionnel ou condition physique de l’élève</a:t>
            </a:r>
            <a:endParaRPr lang="fr-CA" sz="1600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92288" y="4823631"/>
            <a:ext cx="4134118" cy="100455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 smtClean="0">
                <a:solidFill>
                  <a:schemeClr val="bg1"/>
                </a:solidFill>
              </a:rPr>
              <a:t>Explication</a:t>
            </a:r>
          </a:p>
          <a:p>
            <a:pPr algn="ctr"/>
            <a:r>
              <a:rPr lang="fr-CA" sz="1600" dirty="0" smtClean="0">
                <a:solidFill>
                  <a:schemeClr val="bg1"/>
                </a:solidFill>
              </a:rPr>
              <a:t>Pourquoi l’élève agit-il ainsi?</a:t>
            </a:r>
            <a:endParaRPr lang="fr-CA" sz="16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83794" y="4810363"/>
            <a:ext cx="4137339" cy="100455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600" b="1" dirty="0" smtClean="0">
                <a:solidFill>
                  <a:schemeClr val="bg1"/>
                </a:solidFill>
              </a:rPr>
              <a:t>BESOIN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72742" y="6019337"/>
            <a:ext cx="6458756" cy="49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 smtClean="0">
                <a:solidFill>
                  <a:schemeClr val="tx1"/>
                </a:solidFill>
              </a:rPr>
              <a:t>Interventions universelles ou ciblées</a:t>
            </a:r>
            <a:endParaRPr lang="fr-CA" b="1" dirty="0">
              <a:solidFill>
                <a:schemeClr val="tx1"/>
              </a:solidFill>
            </a:endParaRPr>
          </a:p>
        </p:txBody>
      </p:sp>
      <p:sp>
        <p:nvSpPr>
          <p:cNvPr id="27" name="Flèche vers le bas 26"/>
          <p:cNvSpPr/>
          <p:nvPr/>
        </p:nvSpPr>
        <p:spPr>
          <a:xfrm>
            <a:off x="3272603" y="4427427"/>
            <a:ext cx="373488" cy="38220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" name="Flèche droite 27"/>
          <p:cNvSpPr/>
          <p:nvPr/>
        </p:nvSpPr>
        <p:spPr>
          <a:xfrm>
            <a:off x="5544114" y="5152136"/>
            <a:ext cx="321972" cy="34754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9" name="Rectangle 28"/>
          <p:cNvSpPr/>
          <p:nvPr/>
        </p:nvSpPr>
        <p:spPr>
          <a:xfrm>
            <a:off x="1387217" y="1093417"/>
            <a:ext cx="8627475" cy="3299007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536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80" y="157643"/>
            <a:ext cx="1948761" cy="98567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27279" cy="689358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957591" y="358092"/>
            <a:ext cx="78432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00" b="1" dirty="0" smtClean="0">
                <a:solidFill>
                  <a:srgbClr val="008080"/>
                </a:solidFill>
              </a:rPr>
              <a:t>Outil 3</a:t>
            </a:r>
          </a:p>
          <a:p>
            <a:r>
              <a:rPr lang="fr-CA" sz="2400" dirty="0" smtClean="0">
                <a:solidFill>
                  <a:srgbClr val="008080"/>
                </a:solidFill>
              </a:rPr>
              <a:t>Fiche d’analyse des comportements</a:t>
            </a:r>
            <a:endParaRPr lang="fr-CA" sz="2400" dirty="0">
              <a:solidFill>
                <a:srgbClr val="00808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33" y="6268939"/>
            <a:ext cx="1998908" cy="39173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35" y="445527"/>
            <a:ext cx="710663" cy="71768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7735" y="1472626"/>
            <a:ext cx="8395570" cy="479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80" y="157643"/>
            <a:ext cx="1948761" cy="98567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27279" cy="689358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39405" y="358092"/>
            <a:ext cx="7843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 smtClean="0">
                <a:solidFill>
                  <a:srgbClr val="008080"/>
                </a:solidFill>
              </a:rPr>
              <a:t>Une démarche de prévention en quatre étapes</a:t>
            </a:r>
            <a:endParaRPr lang="fr-CA" sz="4000" b="1" dirty="0">
              <a:solidFill>
                <a:srgbClr val="00808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33" y="6268939"/>
            <a:ext cx="1998908" cy="39173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339405" y="1966499"/>
            <a:ext cx="81523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smtClean="0"/>
              <a:t>ÉTAPE </a:t>
            </a:r>
            <a:r>
              <a:rPr lang="fr-CA" sz="3600" b="1" dirty="0"/>
              <a:t>4</a:t>
            </a:r>
            <a:endParaRPr lang="fr-CA" sz="3600" b="1" dirty="0" smtClean="0"/>
          </a:p>
          <a:p>
            <a:r>
              <a:rPr lang="fr-CA" sz="2800" b="1" dirty="0" smtClean="0"/>
              <a:t>Agir pour répondre aux besoins des élèves</a:t>
            </a:r>
          </a:p>
          <a:p>
            <a:endParaRPr lang="fr-CA" sz="2800" b="1" dirty="0"/>
          </a:p>
          <a:p>
            <a:r>
              <a:rPr lang="fr-CA" sz="2800" dirty="0"/>
              <a:t>Des interventions </a:t>
            </a:r>
            <a:r>
              <a:rPr lang="fr-CA" sz="2800" b="1" dirty="0"/>
              <a:t>ciblées</a:t>
            </a:r>
            <a:r>
              <a:rPr lang="fr-CA" sz="2800" dirty="0"/>
              <a:t> pour répondre aux besoins des élèves liés à l’établissement de relations positives, au développement de l’autonomie et du sentiment de compétence, à la gestion des comportements ou à l’organisation de la </a:t>
            </a:r>
            <a:r>
              <a:rPr lang="fr-CA" sz="2800" dirty="0" smtClean="0"/>
              <a:t>classe.</a:t>
            </a:r>
            <a:endParaRPr lang="fr-CA" sz="2800" dirty="0"/>
          </a:p>
          <a:p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232591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80" y="157643"/>
            <a:ext cx="1948761" cy="98567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27279" cy="689358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33" y="6268939"/>
            <a:ext cx="1998908" cy="391733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339403" y="358092"/>
            <a:ext cx="69674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00" b="1" dirty="0" smtClean="0">
                <a:solidFill>
                  <a:srgbClr val="008080"/>
                </a:solidFill>
              </a:rPr>
              <a:t>Exemples d’interventions ciblées</a:t>
            </a:r>
          </a:p>
        </p:txBody>
      </p:sp>
      <p:sp>
        <p:nvSpPr>
          <p:cNvPr id="17" name="Flèche droite 16"/>
          <p:cNvSpPr/>
          <p:nvPr/>
        </p:nvSpPr>
        <p:spPr>
          <a:xfrm>
            <a:off x="1339403" y="1384820"/>
            <a:ext cx="401474" cy="36299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Flèche droite 2"/>
          <p:cNvSpPr/>
          <p:nvPr/>
        </p:nvSpPr>
        <p:spPr>
          <a:xfrm>
            <a:off x="1339403" y="2461178"/>
            <a:ext cx="401474" cy="218941"/>
          </a:xfrm>
          <a:prstGeom prst="rightArrow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Flèche droite 20"/>
          <p:cNvSpPr/>
          <p:nvPr/>
        </p:nvSpPr>
        <p:spPr>
          <a:xfrm>
            <a:off x="1339403" y="6054290"/>
            <a:ext cx="401474" cy="218941"/>
          </a:xfrm>
          <a:prstGeom prst="rightArrow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4351" y="1143318"/>
            <a:ext cx="7980482" cy="5373392"/>
          </a:xfrm>
          <a:prstGeom prst="rect">
            <a:avLst/>
          </a:prstGeom>
        </p:spPr>
      </p:pic>
      <p:sp>
        <p:nvSpPr>
          <p:cNvPr id="30" name="Flèche droite 29"/>
          <p:cNvSpPr/>
          <p:nvPr/>
        </p:nvSpPr>
        <p:spPr>
          <a:xfrm rot="5400000">
            <a:off x="6269867" y="727874"/>
            <a:ext cx="401474" cy="218941"/>
          </a:xfrm>
          <a:prstGeom prst="rightArrow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" name="Flèche droite 31"/>
          <p:cNvSpPr/>
          <p:nvPr/>
        </p:nvSpPr>
        <p:spPr>
          <a:xfrm rot="5400000">
            <a:off x="7023795" y="727874"/>
            <a:ext cx="401474" cy="218941"/>
          </a:xfrm>
          <a:prstGeom prst="rightArrow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256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80" y="157643"/>
            <a:ext cx="1948761" cy="98567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27279" cy="689358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33" y="6268939"/>
            <a:ext cx="1998908" cy="391733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339403" y="358092"/>
            <a:ext cx="69674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00" b="1" dirty="0" smtClean="0">
                <a:solidFill>
                  <a:srgbClr val="008080"/>
                </a:solidFill>
              </a:rPr>
              <a:t>Exemples d’interventions ciblées</a:t>
            </a:r>
          </a:p>
        </p:txBody>
      </p:sp>
      <p:sp>
        <p:nvSpPr>
          <p:cNvPr id="17" name="Flèche droite 16"/>
          <p:cNvSpPr/>
          <p:nvPr/>
        </p:nvSpPr>
        <p:spPr>
          <a:xfrm>
            <a:off x="1339403" y="1384820"/>
            <a:ext cx="401474" cy="36299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Flèche droite 20"/>
          <p:cNvSpPr/>
          <p:nvPr/>
        </p:nvSpPr>
        <p:spPr>
          <a:xfrm>
            <a:off x="1339403" y="4959587"/>
            <a:ext cx="401474" cy="218941"/>
          </a:xfrm>
          <a:prstGeom prst="rightArrow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0" name="Flèche droite 29"/>
          <p:cNvSpPr/>
          <p:nvPr/>
        </p:nvSpPr>
        <p:spPr>
          <a:xfrm rot="5400000">
            <a:off x="7489884" y="741064"/>
            <a:ext cx="401474" cy="218941"/>
          </a:xfrm>
          <a:prstGeom prst="rightArrow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" name="Flèche droite 31"/>
          <p:cNvSpPr/>
          <p:nvPr/>
        </p:nvSpPr>
        <p:spPr>
          <a:xfrm rot="5400000">
            <a:off x="6845422" y="741064"/>
            <a:ext cx="401474" cy="218941"/>
          </a:xfrm>
          <a:prstGeom prst="rightArrow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176" y="1143318"/>
            <a:ext cx="6926563" cy="5373392"/>
          </a:xfrm>
          <a:prstGeom prst="rect">
            <a:avLst/>
          </a:prstGeom>
        </p:spPr>
      </p:pic>
      <p:sp>
        <p:nvSpPr>
          <p:cNvPr id="14" name="Flèche droite 13"/>
          <p:cNvSpPr/>
          <p:nvPr/>
        </p:nvSpPr>
        <p:spPr>
          <a:xfrm rot="5400000">
            <a:off x="8175877" y="741064"/>
            <a:ext cx="401474" cy="218941"/>
          </a:xfrm>
          <a:prstGeom prst="rightArrow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199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176" y="1142240"/>
            <a:ext cx="7600950" cy="53530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80" y="157643"/>
            <a:ext cx="1948761" cy="98567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927279" cy="689358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33" y="6268939"/>
            <a:ext cx="1998908" cy="391733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339403" y="358092"/>
            <a:ext cx="69674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00" b="1" dirty="0" smtClean="0">
                <a:solidFill>
                  <a:srgbClr val="008080"/>
                </a:solidFill>
              </a:rPr>
              <a:t>Exemples d’interventions ciblées</a:t>
            </a:r>
          </a:p>
        </p:txBody>
      </p:sp>
      <p:sp>
        <p:nvSpPr>
          <p:cNvPr id="17" name="Flèche droite 16"/>
          <p:cNvSpPr/>
          <p:nvPr/>
        </p:nvSpPr>
        <p:spPr>
          <a:xfrm>
            <a:off x="1339403" y="1384820"/>
            <a:ext cx="401474" cy="36299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Flèche droite 20"/>
          <p:cNvSpPr/>
          <p:nvPr/>
        </p:nvSpPr>
        <p:spPr>
          <a:xfrm>
            <a:off x="1339403" y="4573221"/>
            <a:ext cx="401474" cy="218941"/>
          </a:xfrm>
          <a:prstGeom prst="rightArrow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" name="Flèche droite 31"/>
          <p:cNvSpPr/>
          <p:nvPr/>
        </p:nvSpPr>
        <p:spPr>
          <a:xfrm rot="5400000">
            <a:off x="6845422" y="741064"/>
            <a:ext cx="401474" cy="218941"/>
          </a:xfrm>
          <a:prstGeom prst="rightArrow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Flèche droite 13"/>
          <p:cNvSpPr/>
          <p:nvPr/>
        </p:nvSpPr>
        <p:spPr>
          <a:xfrm rot="5400000">
            <a:off x="8175877" y="741064"/>
            <a:ext cx="401474" cy="218941"/>
          </a:xfrm>
          <a:prstGeom prst="rightArrow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686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80" y="157643"/>
            <a:ext cx="1948761" cy="98567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27279" cy="689358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33" y="6268939"/>
            <a:ext cx="1998908" cy="391733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339403" y="358092"/>
            <a:ext cx="69674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00" b="1" dirty="0" smtClean="0">
                <a:solidFill>
                  <a:srgbClr val="008080"/>
                </a:solidFill>
              </a:rPr>
              <a:t>Exemples d’interventions ciblées</a:t>
            </a:r>
          </a:p>
        </p:txBody>
      </p:sp>
      <p:sp>
        <p:nvSpPr>
          <p:cNvPr id="17" name="Flèche droite 16"/>
          <p:cNvSpPr/>
          <p:nvPr/>
        </p:nvSpPr>
        <p:spPr>
          <a:xfrm>
            <a:off x="1339403" y="1384820"/>
            <a:ext cx="401474" cy="36299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Flèche droite 20"/>
          <p:cNvSpPr/>
          <p:nvPr/>
        </p:nvSpPr>
        <p:spPr>
          <a:xfrm>
            <a:off x="1339403" y="6159468"/>
            <a:ext cx="401474" cy="218941"/>
          </a:xfrm>
          <a:prstGeom prst="rightArrow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" name="Flèche droite 31"/>
          <p:cNvSpPr/>
          <p:nvPr/>
        </p:nvSpPr>
        <p:spPr>
          <a:xfrm rot="5400000">
            <a:off x="7074732" y="741064"/>
            <a:ext cx="401474" cy="218941"/>
          </a:xfrm>
          <a:prstGeom prst="rightArrow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Flèche droite 13"/>
          <p:cNvSpPr/>
          <p:nvPr/>
        </p:nvSpPr>
        <p:spPr>
          <a:xfrm rot="5400000">
            <a:off x="7834586" y="741064"/>
            <a:ext cx="401474" cy="218941"/>
          </a:xfrm>
          <a:prstGeom prst="rightArrow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176" y="1142239"/>
            <a:ext cx="7316976" cy="548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5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477590" y="2921169"/>
            <a:ext cx="52368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6000" b="1" dirty="0" smtClean="0">
                <a:solidFill>
                  <a:srgbClr val="00808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INTRODUCTION</a:t>
            </a:r>
            <a:endParaRPr lang="fr-CA" sz="6000" b="1" dirty="0">
              <a:solidFill>
                <a:srgbClr val="00808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33" y="6268939"/>
            <a:ext cx="1998908" cy="39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2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80" y="157643"/>
            <a:ext cx="1948761" cy="98567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27279" cy="689358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957591" y="358092"/>
            <a:ext cx="78432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00" b="1" dirty="0" smtClean="0">
                <a:solidFill>
                  <a:srgbClr val="008080"/>
                </a:solidFill>
              </a:rPr>
              <a:t>Outil 4</a:t>
            </a:r>
          </a:p>
          <a:p>
            <a:r>
              <a:rPr lang="fr-CA" sz="2400" dirty="0" smtClean="0">
                <a:solidFill>
                  <a:srgbClr val="008080"/>
                </a:solidFill>
              </a:rPr>
              <a:t>Grille de suivi des interventions réalisées</a:t>
            </a:r>
            <a:endParaRPr lang="fr-CA" sz="2400" dirty="0">
              <a:solidFill>
                <a:srgbClr val="00808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33" y="6268939"/>
            <a:ext cx="1998908" cy="39173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35" y="445527"/>
            <a:ext cx="710663" cy="71768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7735" y="1472625"/>
            <a:ext cx="9177100" cy="446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6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80" y="157643"/>
            <a:ext cx="1948761" cy="98567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27279" cy="689358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33" y="6268939"/>
            <a:ext cx="1998908" cy="391733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339403" y="358092"/>
            <a:ext cx="69674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00" b="1" dirty="0" smtClean="0">
                <a:solidFill>
                  <a:srgbClr val="008080"/>
                </a:solidFill>
              </a:rPr>
              <a:t>Exemples de programmes pour prévenir les difficultés de comportement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339405" y="1658473"/>
            <a:ext cx="106806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/>
              <a:t>Des </a:t>
            </a:r>
            <a:r>
              <a:rPr lang="fr-CA" sz="2800" b="1" dirty="0" smtClean="0"/>
              <a:t>programmes</a:t>
            </a:r>
            <a:r>
              <a:rPr lang="fr-CA" sz="2800" dirty="0" smtClean="0"/>
              <a:t> destinés à l’ensemble des élèves ou à des sous-groupes d’élèves qui ont des comportements problématiques et qui font appel à l’une ou l’autre des stratégies suivantes :</a:t>
            </a:r>
          </a:p>
          <a:p>
            <a:endParaRPr lang="fr-CA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800" dirty="0" smtClean="0"/>
              <a:t>Enseignement explicite (des habiletés sociales ou organisationnelles, des attentes comportementales);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800" dirty="0" smtClean="0"/>
              <a:t>Ateliers ludiques et axés sur la réflexion;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800" dirty="0" smtClean="0"/>
              <a:t>Apprentissage coopératif.</a:t>
            </a:r>
          </a:p>
          <a:p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220103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006612" y="2921169"/>
            <a:ext cx="41787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6000" b="1" dirty="0" smtClean="0">
                <a:solidFill>
                  <a:srgbClr val="00808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UTILISATION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33" y="6268939"/>
            <a:ext cx="1998908" cy="39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0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80" y="157643"/>
            <a:ext cx="1948761" cy="98567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27279" cy="689358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39405" y="358092"/>
            <a:ext cx="23872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b="1" dirty="0" smtClean="0">
                <a:solidFill>
                  <a:srgbClr val="008080"/>
                </a:solidFill>
              </a:rPr>
              <a:t>Utilisation</a:t>
            </a:r>
            <a:endParaRPr lang="fr-CA" sz="4000" b="1" dirty="0">
              <a:solidFill>
                <a:srgbClr val="00808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33" y="6268939"/>
            <a:ext cx="1998908" cy="39173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339405" y="1388016"/>
            <a:ext cx="1068063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/>
              <a:t>Mise en ligne : Juin 2017</a:t>
            </a:r>
          </a:p>
          <a:p>
            <a:r>
              <a:rPr lang="fr-CA" sz="2800" dirty="0" smtClean="0"/>
              <a:t>Nombre de téléchargements : </a:t>
            </a:r>
            <a:r>
              <a:rPr lang="fr-CA" sz="2800" b="1" dirty="0" smtClean="0"/>
              <a:t>565</a:t>
            </a:r>
          </a:p>
          <a:p>
            <a:endParaRPr lang="fr-CA" sz="2800" dirty="0" smtClean="0"/>
          </a:p>
          <a:p>
            <a:pPr algn="ctr"/>
            <a:endParaRPr lang="fr-CA" sz="3600" b="1" dirty="0" smtClean="0"/>
          </a:p>
          <a:p>
            <a:pPr algn="ctr"/>
            <a:r>
              <a:rPr lang="fr-CA" sz="3600" b="1" dirty="0" smtClean="0"/>
              <a:t>Entretien avec Lorraine Maltais</a:t>
            </a:r>
          </a:p>
          <a:p>
            <a:pPr algn="ctr"/>
            <a:r>
              <a:rPr lang="fr-CA" sz="2600" dirty="0" smtClean="0">
                <a:latin typeface="+mj-lt"/>
              </a:rPr>
              <a:t>Personne-ressource pour le </a:t>
            </a:r>
            <a:r>
              <a:rPr lang="fr-CA" sz="2600" dirty="0">
                <a:latin typeface="+mj-lt"/>
              </a:rPr>
              <a:t>s</a:t>
            </a:r>
            <a:r>
              <a:rPr lang="fr-CA" sz="2600" dirty="0" smtClean="0">
                <a:latin typeface="+mj-lt"/>
              </a:rPr>
              <a:t>ervice régional de soutien et d’expertise à l’intention des élèves ayant un trouble de comportement</a:t>
            </a:r>
          </a:p>
        </p:txBody>
      </p:sp>
    </p:spTree>
    <p:extLst>
      <p:ext uri="{BB962C8B-B14F-4D97-AF65-F5344CB8AC3E}">
        <p14:creationId xmlns:p14="http://schemas.microsoft.com/office/powerpoint/2010/main" val="373030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883087" y="2921169"/>
            <a:ext cx="44258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6000" b="1" dirty="0" smtClean="0">
                <a:solidFill>
                  <a:srgbClr val="00808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CONCLUSION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33" y="6268939"/>
            <a:ext cx="1998908" cy="39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8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80" y="157643"/>
            <a:ext cx="1948761" cy="98567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27279" cy="689358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39405" y="1388016"/>
            <a:ext cx="10680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/>
              <a:t>La prévention, c’est l’affaire de tous!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339405" y="358092"/>
            <a:ext cx="2507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b="1" dirty="0" smtClean="0">
                <a:solidFill>
                  <a:srgbClr val="008080"/>
                </a:solidFill>
              </a:rPr>
              <a:t>Conclusion</a:t>
            </a:r>
            <a:endParaRPr lang="fr-CA" sz="4000" b="1" dirty="0">
              <a:solidFill>
                <a:srgbClr val="00808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33" y="6268939"/>
            <a:ext cx="1998908" cy="39173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405" y="2086303"/>
            <a:ext cx="5654088" cy="437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4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80" y="157643"/>
            <a:ext cx="1948761" cy="98567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27279" cy="689358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39405" y="1388016"/>
            <a:ext cx="10680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/>
              <a:t>La prévention, c’est l’affaire de tous!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339405" y="358092"/>
            <a:ext cx="2507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b="1" dirty="0" smtClean="0">
                <a:solidFill>
                  <a:srgbClr val="008080"/>
                </a:solidFill>
              </a:rPr>
              <a:t>Conclusion</a:t>
            </a:r>
            <a:endParaRPr lang="fr-CA" sz="4000" b="1" dirty="0">
              <a:solidFill>
                <a:srgbClr val="00808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33" y="6268939"/>
            <a:ext cx="1998908" cy="39173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405" y="2155934"/>
            <a:ext cx="8268234" cy="460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8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078739" y="2921169"/>
            <a:ext cx="60345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4000" b="1" dirty="0" smtClean="0">
                <a:solidFill>
                  <a:srgbClr val="00808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Merci pour votre attention!</a:t>
            </a:r>
          </a:p>
          <a:p>
            <a:pPr algn="ctr"/>
            <a:r>
              <a:rPr lang="fr-CA" sz="4000" b="1" dirty="0" smtClean="0">
                <a:solidFill>
                  <a:srgbClr val="00808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Questions?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33" y="6268939"/>
            <a:ext cx="1998908" cy="39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80" y="157643"/>
            <a:ext cx="1948761" cy="98567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27279" cy="689358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39405" y="1388016"/>
            <a:ext cx="106806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/>
              <a:t>De quoi s’agit-il?</a:t>
            </a:r>
          </a:p>
          <a:p>
            <a:r>
              <a:rPr lang="fr-CA" sz="2800" dirty="0" smtClean="0"/>
              <a:t>Un répertoire de pratiques efficaces pour prévenir les difficultés de comportement au préscolaire et au primaire… et plus encore!</a:t>
            </a:r>
          </a:p>
          <a:p>
            <a:endParaRPr lang="fr-CA" sz="2800" dirty="0"/>
          </a:p>
          <a:p>
            <a:r>
              <a:rPr lang="fr-CA" sz="2800" b="1" dirty="0" smtClean="0"/>
              <a:t>Pour qui?</a:t>
            </a:r>
          </a:p>
          <a:p>
            <a:r>
              <a:rPr lang="fr-CA" sz="2800" dirty="0"/>
              <a:t>L</a:t>
            </a:r>
            <a:r>
              <a:rPr lang="fr-CA" sz="2800" dirty="0" smtClean="0"/>
              <a:t>es enseignants, les autres membres du personnel de l’école et les professionnels qui les soutiennent.</a:t>
            </a:r>
          </a:p>
          <a:p>
            <a:endParaRPr lang="fr-CA" sz="2800" dirty="0"/>
          </a:p>
          <a:p>
            <a:r>
              <a:rPr lang="fr-CA" sz="2800" b="1" dirty="0" smtClean="0"/>
              <a:t>Par qui?</a:t>
            </a:r>
          </a:p>
          <a:p>
            <a:r>
              <a:rPr lang="fr-CA" sz="2800" dirty="0" smtClean="0"/>
              <a:t>Le CTREQ et Pierre Potvin, professeur associé au département de psychoéducation de l’UQTR.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339405" y="358092"/>
            <a:ext cx="28442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b="1" dirty="0" smtClean="0">
                <a:solidFill>
                  <a:srgbClr val="008080"/>
                </a:solidFill>
              </a:rPr>
              <a:t>Introduction</a:t>
            </a:r>
            <a:endParaRPr lang="fr-CA" sz="4000" b="1" dirty="0">
              <a:solidFill>
                <a:srgbClr val="00808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33" y="6268939"/>
            <a:ext cx="1998908" cy="39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2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80" y="157643"/>
            <a:ext cx="1948761" cy="98567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27279" cy="689358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39405" y="1388016"/>
            <a:ext cx="106806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/>
              <a:t>Pourquoi Agir dès les premiers signes?</a:t>
            </a:r>
          </a:p>
          <a:p>
            <a:endParaRPr lang="fr-CA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/>
              <a:t>Le décrochage scolaire : des facteurs de vulnérabilité qui se manifestent dès le </a:t>
            </a:r>
            <a:r>
              <a:rPr lang="fr-CA" sz="2800" dirty="0" smtClean="0"/>
              <a:t>primaire;</a:t>
            </a:r>
            <a:endParaRPr lang="fr-CA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/>
              <a:t>Une volonté du CTREQ de soutenir l’intervention </a:t>
            </a:r>
            <a:r>
              <a:rPr lang="fr-CA" sz="2800" dirty="0" smtClean="0"/>
              <a:t>préventive;</a:t>
            </a:r>
            <a:endParaRPr lang="fr-CA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/>
              <a:t>Des enseignants et des professionnels qui souhaitent avoir des outils à leur disposition pour agir tôt et </a:t>
            </a:r>
            <a:r>
              <a:rPr lang="fr-CA" sz="2800" dirty="0" smtClean="0"/>
              <a:t>rapidement;</a:t>
            </a:r>
            <a:endParaRPr lang="fr-CA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/>
              <a:t>Un modèle d’intervention axé sur les besoins des </a:t>
            </a:r>
            <a:r>
              <a:rPr lang="fr-CA" sz="2800" dirty="0" smtClean="0"/>
              <a:t>élèves;</a:t>
            </a:r>
            <a:endParaRPr lang="fr-CA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/>
              <a:t>Des stratégies qui contribuent à la création d’un climat d’apprentissage positif dans la classe et dans </a:t>
            </a:r>
            <a:r>
              <a:rPr lang="fr-CA" sz="2800" dirty="0" smtClean="0"/>
              <a:t>l’école.</a:t>
            </a:r>
            <a:endParaRPr lang="fr-CA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1339405" y="358092"/>
            <a:ext cx="28442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b="1" dirty="0" smtClean="0">
                <a:solidFill>
                  <a:srgbClr val="008080"/>
                </a:solidFill>
              </a:rPr>
              <a:t>Introduction</a:t>
            </a:r>
            <a:endParaRPr lang="fr-CA" sz="4000" b="1" dirty="0">
              <a:solidFill>
                <a:srgbClr val="00808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33" y="6268939"/>
            <a:ext cx="1998908" cy="39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4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80" y="157643"/>
            <a:ext cx="1948761" cy="98567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27279" cy="689358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39405" y="1388016"/>
            <a:ext cx="1068063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/>
              <a:t>À quoi peut-il servir?</a:t>
            </a:r>
          </a:p>
          <a:p>
            <a:endParaRPr lang="fr-CA" sz="2800" b="1" dirty="0" smtClean="0"/>
          </a:p>
          <a:p>
            <a:r>
              <a:rPr lang="fr-CA" sz="2600" dirty="0" smtClean="0">
                <a:solidFill>
                  <a:srgbClr val="008080"/>
                </a:solidFill>
              </a:rPr>
              <a:t>POUR LES ENSEIGNANTS…</a:t>
            </a:r>
            <a:endParaRPr lang="fr-CA" sz="2600" dirty="0">
              <a:solidFill>
                <a:srgbClr val="00808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600" dirty="0" smtClean="0"/>
              <a:t>Découvrir des pistes d’action pour prévenir les difficultés de comportement ou créer un climat d’apprentissage positif.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600" dirty="0" smtClean="0"/>
              <a:t>Réfléchir à ses pratiques pédagogiques :</a:t>
            </a:r>
            <a:br>
              <a:rPr lang="fr-CA" sz="2600" dirty="0" smtClean="0"/>
            </a:br>
            <a:r>
              <a:rPr lang="fr-CA" sz="2000" dirty="0">
                <a:latin typeface="+mj-lt"/>
              </a:rPr>
              <a:t>Qu’est-ce que je fais déjà en </a:t>
            </a:r>
            <a:r>
              <a:rPr lang="fr-CA" sz="2000" dirty="0" smtClean="0">
                <a:latin typeface="+mj-lt"/>
              </a:rPr>
              <a:t>classe? Qu’est-ce </a:t>
            </a:r>
            <a:r>
              <a:rPr lang="fr-CA" sz="2000" dirty="0">
                <a:latin typeface="+mj-lt"/>
              </a:rPr>
              <a:t>que je </a:t>
            </a:r>
            <a:r>
              <a:rPr lang="fr-CA" sz="2000" dirty="0" smtClean="0">
                <a:latin typeface="+mj-lt"/>
              </a:rPr>
              <a:t>peux </a:t>
            </a:r>
            <a:r>
              <a:rPr lang="fr-CA" sz="2000" dirty="0">
                <a:latin typeface="+mj-lt"/>
              </a:rPr>
              <a:t>faire de plus</a:t>
            </a:r>
            <a:r>
              <a:rPr lang="fr-CA" sz="2000" dirty="0" smtClean="0">
                <a:latin typeface="+mj-lt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600" dirty="0" smtClean="0"/>
              <a:t>Améliorer sa compréhension des besoins des élèves en vue de choisir les interventions les plus appropriées pour y répondre.</a:t>
            </a:r>
          </a:p>
          <a:p>
            <a:endParaRPr lang="fr-CA" sz="2600" dirty="0"/>
          </a:p>
          <a:p>
            <a:r>
              <a:rPr lang="fr-CA" sz="2600" dirty="0" smtClean="0">
                <a:solidFill>
                  <a:srgbClr val="008080"/>
                </a:solidFill>
              </a:rPr>
              <a:t>POUR LES PROFESSIONNELS…</a:t>
            </a:r>
          </a:p>
          <a:p>
            <a:r>
              <a:rPr lang="fr-CA" sz="2600" dirty="0" smtClean="0"/>
              <a:t>Accompagner les enseignants qui souhaitent agir pour prévenir.</a:t>
            </a:r>
            <a:endParaRPr lang="fr-CA" sz="2600" dirty="0"/>
          </a:p>
        </p:txBody>
      </p:sp>
      <p:sp>
        <p:nvSpPr>
          <p:cNvPr id="5" name="ZoneTexte 4"/>
          <p:cNvSpPr txBox="1"/>
          <p:nvPr/>
        </p:nvSpPr>
        <p:spPr>
          <a:xfrm>
            <a:off x="1339405" y="358092"/>
            <a:ext cx="28442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b="1" dirty="0" smtClean="0">
                <a:solidFill>
                  <a:srgbClr val="008080"/>
                </a:solidFill>
              </a:rPr>
              <a:t>Introduction</a:t>
            </a:r>
            <a:endParaRPr lang="fr-CA" sz="4000" b="1" dirty="0">
              <a:solidFill>
                <a:srgbClr val="00808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33" y="6268939"/>
            <a:ext cx="1998908" cy="39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6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330209" y="2921169"/>
            <a:ext cx="55315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6000" b="1" dirty="0" smtClean="0">
                <a:solidFill>
                  <a:srgbClr val="00808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MÉTHODOLOGIE</a:t>
            </a:r>
            <a:endParaRPr lang="fr-CA" sz="6000" b="1" dirty="0">
              <a:solidFill>
                <a:srgbClr val="00808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33" y="6268939"/>
            <a:ext cx="1998908" cy="39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3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80" y="157643"/>
            <a:ext cx="1948761" cy="98567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27279" cy="689358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39405" y="358092"/>
            <a:ext cx="3199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b="1" dirty="0" smtClean="0">
                <a:solidFill>
                  <a:srgbClr val="008080"/>
                </a:solidFill>
              </a:rPr>
              <a:t>Méthodologie</a:t>
            </a:r>
            <a:endParaRPr lang="fr-CA" sz="4000" b="1" dirty="0">
              <a:solidFill>
                <a:srgbClr val="00808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33" y="6268939"/>
            <a:ext cx="1998908" cy="39173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339405" y="1388016"/>
            <a:ext cx="1068063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200" dirty="0" smtClean="0"/>
              <a:t>Formation d’un comité scientifique 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r-CA" sz="1600" dirty="0" smtClean="0">
                <a:latin typeface="+mj-lt"/>
              </a:rPr>
              <a:t>Pierre Potvin, professeur associé au département de psychoéducation de l’UQTR;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r-CA" sz="1600" dirty="0" smtClean="0">
                <a:latin typeface="+mj-lt"/>
              </a:rPr>
              <a:t>Line Massé, professeure au département de psychoéducation de l’UQTR;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r-CA" sz="1600" dirty="0" smtClean="0">
                <a:latin typeface="+mj-lt"/>
              </a:rPr>
              <a:t>Nadia Rousseau, professeure au département des sciences de l’éducation de l’UQTR;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r-CA" sz="1600" dirty="0" smtClean="0">
                <a:latin typeface="+mj-lt"/>
              </a:rPr>
              <a:t>Amélie Roy, conseillère en transfert et innovation en réussite éducative au CTREQ.</a:t>
            </a:r>
            <a:r>
              <a:rPr lang="fr-CA" dirty="0" smtClean="0"/>
              <a:t/>
            </a:r>
            <a:br>
              <a:rPr lang="fr-CA" dirty="0" smtClean="0"/>
            </a:br>
            <a:endParaRPr lang="fr-CA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200" dirty="0" smtClean="0"/>
              <a:t>Recension d’écrits sur les pratiques efficaces pour prévenir les difficultés de comportement et identification d’outils existants.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200" dirty="0" smtClean="0"/>
              <a:t>Consultation </a:t>
            </a:r>
            <a:r>
              <a:rPr lang="fr-CA" sz="2200" dirty="0"/>
              <a:t>auprès d’enseignants et </a:t>
            </a:r>
            <a:r>
              <a:rPr lang="fr-CA" sz="2200" dirty="0" smtClean="0"/>
              <a:t>d’intervenants scolaires de la CSDPS :</a:t>
            </a:r>
            <a:endParaRPr lang="fr-CA" sz="2200" dirty="0"/>
          </a:p>
          <a:p>
            <a:pPr lvl="1"/>
            <a:r>
              <a:rPr lang="fr-CA" sz="1600" dirty="0">
                <a:latin typeface="+mj-lt"/>
              </a:rPr>
              <a:t>Patrick Chainé, psychoéducateur; Cécile Boucher, Bruno Crépin, et Marie-Ève Nadeau, enseignants; Pascale Nicole et Isabelle Tremblay, professionnelles à la pédagogie au </a:t>
            </a:r>
            <a:r>
              <a:rPr lang="fr-CA" sz="1600" dirty="0" smtClean="0">
                <a:latin typeface="+mj-lt"/>
              </a:rPr>
              <a:t>primaire.</a:t>
            </a:r>
            <a:endParaRPr lang="fr-CA" sz="16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200" dirty="0" smtClean="0"/>
              <a:t>Rédaction 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r-CA" sz="1600" dirty="0" smtClean="0">
                <a:latin typeface="+mj-lt"/>
              </a:rPr>
              <a:t>Amélie Roy, conseillère en transfert et innovation en réussite éducative au CTREQ;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r-CA" sz="1600" dirty="0" smtClean="0">
                <a:latin typeface="+mj-lt"/>
              </a:rPr>
              <a:t>Marie-Claude Nicole, chargée de projets au CTREQ;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r-CA" sz="1600" dirty="0" smtClean="0">
                <a:latin typeface="+mj-lt"/>
              </a:rPr>
              <a:t>Marie Josée Picher, doctorante en psychoéducation à l’UQTR;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r-CA" sz="1600" dirty="0" smtClean="0">
                <a:latin typeface="+mj-lt"/>
              </a:rPr>
              <a:t>Pierre Potvin, professeur associé au département de psychoéducation de l’UQTR;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fr-CA" sz="1600" dirty="0" smtClean="0">
                <a:latin typeface="+mj-lt"/>
              </a:rPr>
              <a:t>Hélène Rioux, directrice des communications au CTREQ.</a:t>
            </a:r>
          </a:p>
        </p:txBody>
      </p:sp>
    </p:spTree>
    <p:extLst>
      <p:ext uri="{BB962C8B-B14F-4D97-AF65-F5344CB8AC3E}">
        <p14:creationId xmlns:p14="http://schemas.microsoft.com/office/powerpoint/2010/main" val="237554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284410" y="2228672"/>
            <a:ext cx="762317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6000" b="1" dirty="0" smtClean="0">
                <a:solidFill>
                  <a:srgbClr val="00808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RÉPERTOIRE</a:t>
            </a:r>
          </a:p>
          <a:p>
            <a:pPr algn="ctr"/>
            <a:r>
              <a:rPr lang="fr-CA" sz="3000" b="1" dirty="0" smtClean="0">
                <a:solidFill>
                  <a:srgbClr val="00808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Des pratiques efficaces pour prévenir</a:t>
            </a:r>
          </a:p>
          <a:p>
            <a:pPr algn="ctr"/>
            <a:r>
              <a:rPr lang="fr-CA" sz="3000" b="1" dirty="0" smtClean="0">
                <a:solidFill>
                  <a:srgbClr val="00808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Une démarche de prévention en quatre étapes</a:t>
            </a:r>
          </a:p>
          <a:p>
            <a:pPr algn="ctr"/>
            <a:r>
              <a:rPr lang="fr-CA" sz="3000" b="1" dirty="0" smtClean="0">
                <a:solidFill>
                  <a:srgbClr val="00808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Des outils pour faciliter la mise en œuvre</a:t>
            </a:r>
            <a:endParaRPr lang="fr-CA" sz="3000" b="1" dirty="0">
              <a:solidFill>
                <a:srgbClr val="00808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33" y="6268939"/>
            <a:ext cx="1998908" cy="39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1379</Words>
  <Application>Microsoft Office PowerPoint</Application>
  <PresentationFormat>Personnalisé</PresentationFormat>
  <Paragraphs>221</Paragraphs>
  <Slides>37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Amelie Roy</dc:creator>
  <cp:lastModifiedBy>PIERRE.POTVIN@UQTR.CA</cp:lastModifiedBy>
  <cp:revision>130</cp:revision>
  <cp:lastPrinted>2018-04-18T18:16:25Z</cp:lastPrinted>
  <dcterms:created xsi:type="dcterms:W3CDTF">2018-03-26T20:19:26Z</dcterms:created>
  <dcterms:modified xsi:type="dcterms:W3CDTF">2018-04-18T18:18:03Z</dcterms:modified>
</cp:coreProperties>
</file>